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75" r:id="rId3"/>
    <p:sldId id="258" r:id="rId4"/>
    <p:sldId id="276" r:id="rId5"/>
    <p:sldId id="294" r:id="rId6"/>
    <p:sldId id="295" r:id="rId7"/>
    <p:sldId id="315" r:id="rId8"/>
    <p:sldId id="296" r:id="rId9"/>
    <p:sldId id="318" r:id="rId10"/>
    <p:sldId id="322" r:id="rId11"/>
    <p:sldId id="323" r:id="rId12"/>
    <p:sldId id="302" r:id="rId13"/>
    <p:sldId id="299" r:id="rId14"/>
    <p:sldId id="298" r:id="rId15"/>
    <p:sldId id="301" r:id="rId16"/>
    <p:sldId id="303" r:id="rId17"/>
    <p:sldId id="304" r:id="rId18"/>
    <p:sldId id="305" r:id="rId19"/>
    <p:sldId id="306" r:id="rId20"/>
    <p:sldId id="300" r:id="rId21"/>
    <p:sldId id="307" r:id="rId22"/>
    <p:sldId id="308" r:id="rId23"/>
    <p:sldId id="309" r:id="rId24"/>
    <p:sldId id="312" r:id="rId25"/>
    <p:sldId id="310" r:id="rId26"/>
    <p:sldId id="311" r:id="rId27"/>
    <p:sldId id="313" r:id="rId28"/>
    <p:sldId id="314" r:id="rId29"/>
    <p:sldId id="320" r:id="rId30"/>
    <p:sldId id="321" r:id="rId31"/>
    <p:sldId id="319" r:id="rId32"/>
    <p:sldId id="316" r:id="rId33"/>
    <p:sldId id="317" r:id="rId34"/>
    <p:sldId id="271" r:id="rId35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ource Han Sans KR Normal" panose="020B0600000101010101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Nanum Myeongjo Bold" panose="020B0600000101010101" charset="-127"/>
      <p:regular r:id="rId45"/>
    </p:embeddedFont>
    <p:embeddedFont>
      <p:font typeface="Source Han Sans KR Medium" panose="020B0600000101010101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B549D-5A06-4C94-9D01-CCA10BC9BE5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CAC86-1E11-4334-8DF1-56866C27F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15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9925E-BBAA-4912-BEB0-530C91F494A4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ED86C-5727-47C3-8367-8FB58C4A9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2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9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98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66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00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3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0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26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1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66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70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D33B-C963-4EF7-92BA-0F71E18DEFCB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592BE-317E-43D8-8871-F5D3F5AAD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9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8288000" cy="102946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352800" y="3787909"/>
            <a:ext cx="12250190" cy="300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9"/>
              </a:lnSpc>
            </a:pPr>
            <a:r>
              <a:rPr lang="ko-KR" altLang="en-US" sz="6600" b="1" spc="-399" dirty="0" smtClean="0">
                <a:solidFill>
                  <a:schemeClr val="bg1"/>
                </a:solidFill>
                <a:latin typeface="Nanum Myeongjo Bold"/>
              </a:rPr>
              <a:t>소셜네트워크 기반 날씨와 음식의 상관관계 분석</a:t>
            </a:r>
            <a:endParaRPr lang="en-US" sz="6600" b="1" spc="-399" dirty="0">
              <a:solidFill>
                <a:schemeClr val="bg1"/>
              </a:solidFill>
              <a:latin typeface="Nanum Myeongj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4166" y="8873490"/>
            <a:ext cx="12250190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2400" spc="-48" dirty="0" smtClean="0">
                <a:solidFill>
                  <a:schemeClr val="bg1"/>
                </a:solidFill>
                <a:ea typeface="Source Han Sans KR Medium"/>
              </a:rPr>
              <a:t>이젠 컴퓨터 학원 </a:t>
            </a:r>
            <a:r>
              <a:rPr lang="en-US" altLang="ko-KR" sz="2400" spc="-48" dirty="0" err="1" smtClean="0">
                <a:solidFill>
                  <a:schemeClr val="bg1"/>
                </a:solidFill>
                <a:ea typeface="Source Han Sans KR Medium"/>
              </a:rPr>
              <a:t>C</a:t>
            </a:r>
            <a:r>
              <a:rPr lang="en-US" sz="2400" spc="-48" dirty="0" err="1" smtClean="0">
                <a:solidFill>
                  <a:schemeClr val="bg1"/>
                </a:solidFill>
                <a:ea typeface="Source Han Sans KR Medium"/>
              </a:rPr>
              <a:t>팀</a:t>
            </a:r>
            <a:endParaRPr lang="en-US" sz="2400" spc="-48" dirty="0">
              <a:solidFill>
                <a:schemeClr val="bg1"/>
              </a:solidFill>
              <a:ea typeface="Source Han Sans KR Medium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5943600" y="7163125"/>
            <a:ext cx="1194539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ko-KR" altLang="en-US" sz="3600" spc="-399" dirty="0">
                <a:solidFill>
                  <a:schemeClr val="bg1"/>
                </a:solidFill>
                <a:latin typeface="Nanum Myeongjo Bold"/>
              </a:rPr>
              <a:t>빅데이터 기반 지능형 서비스 개발자 양성 과정</a:t>
            </a:r>
            <a:r>
              <a:rPr lang="en-US" altLang="ko-KR" sz="3600" spc="-399" dirty="0">
                <a:solidFill>
                  <a:schemeClr val="bg1"/>
                </a:solidFill>
                <a:latin typeface="Nanum Myeongjo Bold"/>
              </a:rPr>
              <a:t>(</a:t>
            </a:r>
            <a:r>
              <a:rPr lang="ko-KR" altLang="en-US" sz="3600" spc="-399" dirty="0">
                <a:solidFill>
                  <a:schemeClr val="bg1"/>
                </a:solidFill>
                <a:latin typeface="Nanum Myeongjo Bold"/>
              </a:rPr>
              <a:t>자바</a:t>
            </a:r>
            <a:r>
              <a:rPr lang="en-US" altLang="ko-KR" sz="3600" spc="-399" dirty="0">
                <a:solidFill>
                  <a:schemeClr val="bg1"/>
                </a:solidFill>
                <a:latin typeface="Nanum Myeongjo Bold"/>
              </a:rPr>
              <a:t>,</a:t>
            </a:r>
            <a:r>
              <a:rPr lang="ko-KR" altLang="en-US" sz="3600" spc="-399" dirty="0" err="1" smtClean="0">
                <a:solidFill>
                  <a:schemeClr val="bg1"/>
                </a:solidFill>
                <a:latin typeface="Nanum Myeongjo Bold"/>
              </a:rPr>
              <a:t>파이썬</a:t>
            </a:r>
            <a:r>
              <a:rPr lang="ko-KR" altLang="en-US" sz="3600" spc="-399" dirty="0" smtClean="0">
                <a:solidFill>
                  <a:schemeClr val="bg1"/>
                </a:solidFill>
                <a:latin typeface="Nanum Myeongjo Bold"/>
              </a:rPr>
              <a:t> 기반</a:t>
            </a:r>
            <a:r>
              <a:rPr lang="en-US" altLang="ko-KR" sz="3600" spc="-399" dirty="0">
                <a:solidFill>
                  <a:srgbClr val="704F48"/>
                </a:solidFill>
                <a:latin typeface="Nanum Myeongjo Bold"/>
              </a:rPr>
              <a:t>)</a:t>
            </a:r>
            <a:endParaRPr lang="en-US" sz="3600" spc="-399" dirty="0">
              <a:solidFill>
                <a:srgbClr val="704F48"/>
              </a:solidFill>
              <a:latin typeface="Nanum Myeongjo Bold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5621000" y="9744901"/>
            <a:ext cx="4393625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solidFill>
                  <a:schemeClr val="bg1"/>
                </a:solidFill>
                <a:latin typeface="+mn-ea"/>
              </a:rPr>
              <a:t>01</a:t>
            </a:r>
            <a:endParaRPr lang="en-US" sz="2000" spc="-47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3065" cy="10287000"/>
          </a:xfrm>
          <a:prstGeom prst="rect">
            <a:avLst/>
          </a:prstGeom>
        </p:spPr>
      </p:pic>
      <p:sp>
        <p:nvSpPr>
          <p:cNvPr id="3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963903" y="2067201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날씨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algn="ctr">
              <a:lnSpc>
                <a:spcPts val="7920"/>
              </a:lnSpc>
            </a:pPr>
            <a:r>
              <a:rPr lang="en-US" altLang="ko-KR" sz="4500" b="1" spc="-180" dirty="0" err="1" smtClean="0">
                <a:solidFill>
                  <a:srgbClr val="FF0000"/>
                </a:solidFill>
                <a:ea typeface="Nanum Myeongjo Bold"/>
              </a:rPr>
              <a:t>OpenWeather</a:t>
            </a:r>
            <a:endParaRPr lang="en-US" altLang="ko-KR" sz="4500" b="1" spc="-180" dirty="0" smtClean="0">
              <a:solidFill>
                <a:srgbClr val="FF0000"/>
              </a:solidFill>
              <a:ea typeface="Nanum Myeongjo Bold"/>
            </a:endParaRPr>
          </a:p>
          <a:p>
            <a:pPr algn="ctr">
              <a:lnSpc>
                <a:spcPts val="7920"/>
              </a:lnSpc>
            </a:pPr>
            <a:r>
              <a:rPr lang="en-US" altLang="ko-KR" sz="4500" b="1" spc="-180" dirty="0" smtClean="0">
                <a:solidFill>
                  <a:srgbClr val="FF0000"/>
                </a:solidFill>
                <a:ea typeface="Nanum Myeongjo Bold"/>
              </a:rPr>
              <a:t>API</a:t>
            </a:r>
          </a:p>
        </p:txBody>
      </p:sp>
      <p:pic>
        <p:nvPicPr>
          <p:cNvPr id="19" name="Picture 4" descr="https://o.remove.bg/downloads/bcc377f3-9d42-4057-b57c-58a358aee7d8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813" y="924347"/>
            <a:ext cx="3551723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943813" y="3751728"/>
            <a:ext cx="3551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받은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통해 위도 경도를 추출하여 </a:t>
            </a:r>
            <a:endParaRPr lang="en-US" altLang="ko-KR" dirty="0" smtClean="0"/>
          </a:p>
          <a:p>
            <a:r>
              <a:rPr lang="en-US" altLang="ko-KR" dirty="0" err="1" smtClean="0"/>
              <a:t>OpenWeather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해당 위치의 날씨 데이터</a:t>
            </a:r>
            <a:r>
              <a:rPr lang="ko-KR" altLang="en-US" dirty="0" smtClean="0"/>
              <a:t>를 반환</a:t>
            </a:r>
            <a:endParaRPr lang="en-US" altLang="ko-KR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3829514" y="3543300"/>
            <a:ext cx="3780322" cy="16591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49" y="934738"/>
            <a:ext cx="7973538" cy="74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" y="11974"/>
            <a:ext cx="18277112" cy="10272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055744" y="1943100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데이터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err="1" smtClean="0">
                <a:solidFill>
                  <a:srgbClr val="FF0000"/>
                </a:solidFill>
                <a:ea typeface="Nanum Myeongjo Bold"/>
              </a:rPr>
              <a:t>공공데이터</a:t>
            </a:r>
            <a:r>
              <a:rPr lang="ko-KR" altLang="en-US" sz="4500" b="1" spc="-180" dirty="0" smtClean="0">
                <a:solidFill>
                  <a:srgbClr val="FF0000"/>
                </a:solidFill>
                <a:ea typeface="Nanum Myeongjo Bold"/>
              </a:rPr>
              <a:t> 포털</a:t>
            </a:r>
            <a:endParaRPr lang="en-US" altLang="ko-KR" sz="4500" b="1" spc="-180" dirty="0" smtClean="0">
              <a:solidFill>
                <a:srgbClr val="FF0000"/>
              </a:solidFill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11</a:t>
            </a:r>
            <a:endParaRPr lang="en-US" sz="2000" spc="-47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8398408"/>
            <a:ext cx="1254980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● </a:t>
            </a:r>
            <a:r>
              <a:rPr lang="en-US" sz="2000" b="1" spc="-47" dirty="0" smtClean="0">
                <a:ea typeface="Source Han Sans KR Normal"/>
              </a:rPr>
              <a:t>CSV </a:t>
            </a:r>
            <a:r>
              <a:rPr lang="ko-KR" altLang="en-US" sz="2000" b="1" spc="-47" dirty="0" smtClean="0">
                <a:ea typeface="Source Han Sans KR Normal"/>
              </a:rPr>
              <a:t>파일</a:t>
            </a:r>
            <a:endParaRPr lang="en-US" altLang="ko-KR" sz="2000" b="1" spc="-47" dirty="0" smtClean="0"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ko-KR" altLang="en-US" sz="1500" spc="-47" dirty="0" err="1" smtClean="0">
                <a:ea typeface="Source Han Sans KR Normal"/>
              </a:rPr>
              <a:t>공공데이터</a:t>
            </a:r>
            <a:r>
              <a:rPr lang="ko-KR" altLang="en-US" sz="1500" spc="-47" dirty="0" smtClean="0">
                <a:ea typeface="Source Han Sans KR Normal"/>
              </a:rPr>
              <a:t> 포털에서 제공하는 </a:t>
            </a:r>
            <a:r>
              <a:rPr lang="ko-KR" altLang="en-US" sz="1500" b="1" spc="-47" dirty="0" smtClean="0">
                <a:solidFill>
                  <a:srgbClr val="FF0000"/>
                </a:solidFill>
                <a:ea typeface="Source Han Sans KR Normal"/>
              </a:rPr>
              <a:t>많은 음식 데이터 파일을 </a:t>
            </a:r>
            <a:r>
              <a:rPr lang="en-US" altLang="ko-KR" sz="1500" spc="-47" dirty="0" smtClean="0">
                <a:ea typeface="Source Han Sans KR Normal"/>
              </a:rPr>
              <a:t>csv</a:t>
            </a:r>
            <a:r>
              <a:rPr lang="ko-KR" altLang="en-US" sz="1500" spc="-47" dirty="0" smtClean="0">
                <a:ea typeface="Source Han Sans KR Normal"/>
              </a:rPr>
              <a:t>파일로 저장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25931" y="2697155"/>
            <a:ext cx="509515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데이터 출처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: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공공데이터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포털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80" y="495196"/>
            <a:ext cx="8964052" cy="63247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155" y="364189"/>
            <a:ext cx="247085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" y="-38100"/>
            <a:ext cx="18277110" cy="10272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048625" y="1714500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처리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/ </a:t>
            </a:r>
            <a:r>
              <a:rPr lang="ko-KR" altLang="en-US" sz="4500" b="1" spc="-180" dirty="0" smtClean="0">
                <a:ea typeface="Nanum Myeongjo Bold"/>
              </a:rPr>
              <a:t>저장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데이터</a:t>
            </a:r>
            <a:r>
              <a:rPr lang="en-US" altLang="ko-KR" sz="4500" b="1" spc="-180" dirty="0" smtClean="0">
                <a:ea typeface="Nanum Myeongjo Bold"/>
              </a:rPr>
              <a:t>)</a:t>
            </a:r>
            <a:endParaRPr lang="en-US" altLang="ko-KR" sz="4500" b="1" spc="-180" dirty="0" smtClean="0">
              <a:solidFill>
                <a:srgbClr val="FF0000"/>
              </a:solidFill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</a:t>
            </a:r>
            <a:r>
              <a:rPr lang="en-US" sz="2000" spc="-47" dirty="0">
                <a:latin typeface="+mn-ea"/>
              </a:rPr>
              <a:t>2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098765" y="1354325"/>
            <a:ext cx="4109840" cy="1970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676457" y="1477963"/>
            <a:ext cx="283753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수집한 음식 데이터에서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식품대분류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대표식품명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에너지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(kcal),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단백질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(g)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추출 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4581"/>
            <a:ext cx="4963218" cy="34866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547933"/>
            <a:ext cx="4810818" cy="4182059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9687618" y="2324099"/>
            <a:ext cx="326638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694244" y="7675782"/>
            <a:ext cx="3906013" cy="3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3944600" y="7010946"/>
            <a:ext cx="4109840" cy="15891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4580754" y="7363721"/>
            <a:ext cx="283753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대표식품명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중복 제거 </a:t>
            </a:r>
            <a:r>
              <a:rPr lang="ko-KR" altLang="en-US" sz="2000" spc="-47" dirty="0" smtClean="0">
                <a:ea typeface="Source Han Sans KR Normal"/>
              </a:rPr>
              <a:t>후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Foodinfo1.csv</a:t>
            </a:r>
            <a:r>
              <a:rPr lang="ko-KR" altLang="en-US" sz="2000" spc="-47" dirty="0" smtClean="0">
                <a:ea typeface="Source Han Sans KR Normal"/>
              </a:rPr>
              <a:t>로 저장  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519205"/>
            <a:ext cx="6183805" cy="52204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507407" y="473106"/>
            <a:ext cx="5186837" cy="2942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8" idx="6"/>
          </p:cNvCxnSpPr>
          <p:nvPr/>
        </p:nvCxnSpPr>
        <p:spPr>
          <a:xfrm>
            <a:off x="9694244" y="620245"/>
            <a:ext cx="3259756" cy="1703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5397" y="6045043"/>
            <a:ext cx="4712795" cy="39351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612590" y="5532176"/>
            <a:ext cx="5186837" cy="2942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9829800" y="5704944"/>
            <a:ext cx="3770457" cy="1984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9"/>
            <a:ext cx="18301126" cy="10285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266700"/>
            <a:ext cx="2209800" cy="2317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25931" y="2697155"/>
            <a:ext cx="5095152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데이터 수집 방법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: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네이버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API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972009" y="2102880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네이버 블로그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solidFill>
                  <a:srgbClr val="FF0000"/>
                </a:solidFill>
                <a:ea typeface="Nanum Myeongjo Bold"/>
              </a:rPr>
              <a:t>네이버 </a:t>
            </a:r>
            <a:r>
              <a:rPr lang="en-US" altLang="ko-KR" sz="4500" b="1" spc="-180" dirty="0" smtClean="0">
                <a:solidFill>
                  <a:srgbClr val="FF0000"/>
                </a:solidFill>
                <a:ea typeface="Nanum Myeongjo Bold"/>
              </a:rPr>
              <a:t>API</a:t>
            </a: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8424259"/>
            <a:ext cx="1254980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● </a:t>
            </a:r>
            <a:r>
              <a:rPr lang="ko-KR" altLang="en-US" sz="2000" spc="-47" dirty="0" smtClean="0">
                <a:ea typeface="Source Han Sans KR Normal"/>
              </a:rPr>
              <a:t>키워드</a:t>
            </a:r>
            <a:endParaRPr lang="en-US" altLang="ko-KR" sz="2000" spc="-47" dirty="0" smtClean="0"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키워드 검색으로 인해 </a:t>
            </a:r>
            <a:r>
              <a:rPr lang="ko-KR" altLang="en-US" sz="1500" b="1" spc="-47" dirty="0" smtClean="0">
                <a:solidFill>
                  <a:srgbClr val="FF0000"/>
                </a:solidFill>
                <a:ea typeface="Source Han Sans KR Normal"/>
              </a:rPr>
              <a:t>특정 키워드가 </a:t>
            </a:r>
            <a:r>
              <a:rPr lang="ko-KR" altLang="en-US" sz="1500" spc="-47" dirty="0" smtClean="0">
                <a:ea typeface="Source Han Sans KR Normal"/>
              </a:rPr>
              <a:t>포함된 데이터를 </a:t>
            </a:r>
            <a:r>
              <a:rPr lang="ko-KR" altLang="en-US" sz="1500" b="1" spc="-47" dirty="0" smtClean="0">
                <a:solidFill>
                  <a:srgbClr val="FF0000"/>
                </a:solidFill>
                <a:ea typeface="Source Han Sans KR Normal"/>
              </a:rPr>
              <a:t>네이버</a:t>
            </a:r>
            <a:r>
              <a:rPr lang="en-US" altLang="ko-KR" sz="1500" b="1" spc="-47" dirty="0" smtClean="0">
                <a:solidFill>
                  <a:srgbClr val="FF0000"/>
                </a:solidFill>
                <a:ea typeface="Source Han Sans KR Normal"/>
              </a:rPr>
              <a:t>API</a:t>
            </a:r>
            <a:r>
              <a:rPr lang="ko-KR" altLang="en-US" sz="1500" spc="-47" dirty="0" smtClean="0">
                <a:ea typeface="Source Han Sans KR Normal"/>
              </a:rPr>
              <a:t>로 수집</a:t>
            </a:r>
            <a:r>
              <a:rPr lang="en-US" sz="1500" spc="-47" dirty="0" smtClean="0">
                <a:ea typeface="Source Han Sans KR Normal"/>
              </a:rPr>
              <a:t> </a:t>
            </a:r>
            <a:endParaRPr lang="en-US" sz="1500" spc="-47" dirty="0">
              <a:ea typeface="Source Han Sans KR Normal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13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66700"/>
            <a:ext cx="8165570" cy="407416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982200" y="2058971"/>
            <a:ext cx="533400" cy="5253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640" y="3608768"/>
            <a:ext cx="1158532" cy="7641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1635" y="5016869"/>
            <a:ext cx="3885942" cy="434068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12" idx="6"/>
          </p:cNvCxnSpPr>
          <p:nvPr/>
        </p:nvCxnSpPr>
        <p:spPr>
          <a:xfrm>
            <a:off x="10515600" y="2321633"/>
            <a:ext cx="4051040" cy="1702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190046" y="3728013"/>
            <a:ext cx="2837531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err="1" smtClean="0">
                <a:ea typeface="Source Han Sans KR Normal"/>
              </a:rPr>
              <a:t>게시글</a:t>
            </a:r>
            <a:r>
              <a:rPr lang="ko-KR" altLang="en-US" sz="2000" spc="-47" dirty="0">
                <a:ea typeface="Source Han Sans KR Normal"/>
              </a:rPr>
              <a:t> </a:t>
            </a:r>
            <a:r>
              <a:rPr lang="ko-KR" altLang="en-US" sz="2000" spc="-47" dirty="0" smtClean="0">
                <a:ea typeface="Source Han Sans KR Normal"/>
              </a:rPr>
              <a:t>번호</a:t>
            </a:r>
            <a:endParaRPr lang="en-US" sz="2000" spc="-47" dirty="0">
              <a:ea typeface="Source Han Sans KR Norm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4665020"/>
            <a:ext cx="9124950" cy="35147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306406" y="5557798"/>
            <a:ext cx="2837531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Start  : 1 </a:t>
            </a:r>
            <a:r>
              <a:rPr lang="ko-KR" altLang="en-US" sz="2000" spc="-47" dirty="0" err="1" smtClean="0">
                <a:ea typeface="Source Han Sans KR Normal"/>
              </a:rPr>
              <a:t>일때</a:t>
            </a:r>
            <a:r>
              <a:rPr lang="ko-KR" altLang="en-US" sz="2000" spc="-47" dirty="0" smtClean="0">
                <a:ea typeface="Source Han Sans KR Normal"/>
              </a:rPr>
              <a:t> </a:t>
            </a:r>
            <a:r>
              <a:rPr lang="en-US" altLang="ko-KR" sz="2000" spc="-47" dirty="0" smtClean="0">
                <a:ea typeface="Source Han Sans KR Normal"/>
              </a:rPr>
              <a:t>100</a:t>
            </a:r>
            <a:r>
              <a:rPr lang="ko-KR" altLang="en-US" sz="2000" spc="-47" dirty="0" smtClean="0">
                <a:ea typeface="Source Han Sans KR Normal"/>
              </a:rPr>
              <a:t>개</a:t>
            </a:r>
            <a:endParaRPr lang="en-US" altLang="ko-KR" sz="2000" spc="-47" dirty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Start : 101</a:t>
            </a:r>
            <a:r>
              <a:rPr lang="ko-KR" altLang="en-US" sz="2000" spc="-47" dirty="0" err="1" smtClean="0">
                <a:ea typeface="Source Han Sans KR Normal"/>
              </a:rPr>
              <a:t>일때</a:t>
            </a:r>
            <a:r>
              <a:rPr lang="ko-KR" altLang="en-US" sz="2000" spc="-47" dirty="0" smtClean="0">
                <a:ea typeface="Source Han Sans KR Normal"/>
              </a:rPr>
              <a:t> </a:t>
            </a:r>
            <a:r>
              <a:rPr lang="en-US" altLang="ko-KR" sz="2000" spc="-47" dirty="0" smtClean="0">
                <a:ea typeface="Source Han Sans KR Normal"/>
              </a:rPr>
              <a:t>200</a:t>
            </a:r>
            <a:r>
              <a:rPr lang="ko-KR" altLang="en-US" sz="2000" spc="-47" dirty="0" smtClean="0">
                <a:ea typeface="Source Han Sans KR Normal"/>
              </a:rPr>
              <a:t>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Start:901</a:t>
            </a:r>
            <a:r>
              <a:rPr lang="ko-KR" altLang="en-US" sz="2000" spc="-47" dirty="0" err="1" smtClean="0">
                <a:ea typeface="Source Han Sans KR Normal"/>
              </a:rPr>
              <a:t>일</a:t>
            </a:r>
            <a:r>
              <a:rPr lang="ko-KR" altLang="en-US" sz="2000" spc="-47" dirty="0" err="1">
                <a:ea typeface="Source Han Sans KR Normal"/>
              </a:rPr>
              <a:t>때</a:t>
            </a:r>
            <a:r>
              <a:rPr lang="ko-KR" altLang="en-US" sz="2000" spc="-47" dirty="0" smtClean="0">
                <a:ea typeface="Source Han Sans KR Normal"/>
              </a:rPr>
              <a:t> </a:t>
            </a:r>
            <a:r>
              <a:rPr lang="en-US" altLang="ko-KR" sz="2000" spc="-47" dirty="0" smtClean="0">
                <a:ea typeface="Source Han Sans KR Normal"/>
              </a:rPr>
              <a:t>1000</a:t>
            </a:r>
            <a:r>
              <a:rPr lang="ko-KR" altLang="en-US" sz="2000" spc="-47" dirty="0" smtClean="0">
                <a:ea typeface="Source Han Sans KR Normal"/>
              </a:rPr>
              <a:t>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endParaRPr lang="en-US" altLang="ko-KR" sz="2000" spc="-47" dirty="0" smtClean="0">
              <a:ea typeface="Source Han Sans KR Normal"/>
            </a:endParaRPr>
          </a:p>
        </p:txBody>
      </p:sp>
      <p:cxnSp>
        <p:nvCxnSpPr>
          <p:cNvPr id="23" name="직선 화살표 연결선 22"/>
          <p:cNvCxnSpPr>
            <a:stCxn id="13" idx="6"/>
          </p:cNvCxnSpPr>
          <p:nvPr/>
        </p:nvCxnSpPr>
        <p:spPr>
          <a:xfrm>
            <a:off x="6003434" y="5882090"/>
            <a:ext cx="7845161" cy="276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6" idx="1"/>
          </p:cNvCxnSpPr>
          <p:nvPr/>
        </p:nvCxnSpPr>
        <p:spPr>
          <a:xfrm>
            <a:off x="6642653" y="4909630"/>
            <a:ext cx="7498982" cy="324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432852" y="4798438"/>
            <a:ext cx="2241031" cy="2618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23645" y="5767789"/>
            <a:ext cx="1279789" cy="22860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91644" y="2492218"/>
            <a:ext cx="12207535" cy="506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처리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네이버 블로그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14</a:t>
            </a:r>
            <a:endParaRPr lang="en-US" sz="2000" spc="-47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19100"/>
            <a:ext cx="4200525" cy="3638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849" y="5514214"/>
            <a:ext cx="4333875" cy="38766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355031" y="419100"/>
            <a:ext cx="2241031" cy="2618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0" y="876300"/>
            <a:ext cx="4094922" cy="457200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10" idx="1"/>
          </p:cNvCxnSpPr>
          <p:nvPr/>
        </p:nvCxnSpPr>
        <p:spPr>
          <a:xfrm>
            <a:off x="6477000" y="550026"/>
            <a:ext cx="5943600" cy="554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38805" y="1694561"/>
            <a:ext cx="2837531" cy="875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Replace</a:t>
            </a:r>
            <a:r>
              <a:rPr lang="ko-KR" altLang="en-US" sz="2000" spc="-47" dirty="0" smtClean="0">
                <a:ea typeface="Source Han Sans KR Normal"/>
              </a:rPr>
              <a:t>를 통해 가져온 데이터에서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쌍따움표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제거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496799" y="1441558"/>
            <a:ext cx="3886201" cy="13796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5031" y="5502505"/>
            <a:ext cx="2655369" cy="2618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4057650"/>
            <a:ext cx="5876029" cy="3976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671" y="6485141"/>
            <a:ext cx="6113958" cy="668407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2524960" y="4701318"/>
            <a:ext cx="3886201" cy="13796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17" idx="1"/>
          </p:cNvCxnSpPr>
          <p:nvPr/>
        </p:nvCxnSpPr>
        <p:spPr>
          <a:xfrm flipV="1">
            <a:off x="7010400" y="4256463"/>
            <a:ext cx="4648200" cy="1323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64973" y="4909124"/>
            <a:ext cx="2837531" cy="875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Replace </a:t>
            </a:r>
            <a:r>
              <a:rPr lang="ko-KR" altLang="en-US" sz="2000" spc="-47" dirty="0" smtClean="0">
                <a:ea typeface="Source Han Sans KR Normal"/>
              </a:rPr>
              <a:t>후</a:t>
            </a:r>
            <a:r>
              <a:rPr lang="en-US" altLang="ko-KR" sz="2000" spc="-47" dirty="0" smtClean="0">
                <a:ea typeface="Source Han Sans KR Normal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split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를 이용해 구분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58053" y="5784492"/>
            <a:ext cx="3011623" cy="43558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369676" y="6023489"/>
            <a:ext cx="3831724" cy="795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2514469" y="7557707"/>
            <a:ext cx="3886201" cy="13796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967025" y="7702655"/>
            <a:ext cx="283753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Split </a:t>
            </a:r>
            <a:r>
              <a:rPr lang="ko-KR" altLang="en-US" sz="2000" spc="-47" dirty="0" smtClean="0">
                <a:ea typeface="Source Han Sans KR Normal"/>
              </a:rPr>
              <a:t>후</a:t>
            </a:r>
            <a:r>
              <a:rPr lang="en-US" altLang="ko-KR" sz="2000" spc="-47" dirty="0" smtClean="0">
                <a:ea typeface="Source Han Sans KR Normal"/>
              </a:rPr>
              <a:t>,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반복문을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통해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네이버 블로그 데이터 추출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</p:spTree>
    <p:extLst>
      <p:ext uri="{BB962C8B-B14F-4D97-AF65-F5344CB8AC3E}">
        <p14:creationId xmlns:p14="http://schemas.microsoft.com/office/powerpoint/2010/main" val="3684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64919" y="2522071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분석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네이버 블로그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algn="ctr">
              <a:lnSpc>
                <a:spcPts val="7920"/>
              </a:lnSpc>
            </a:pP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15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00100"/>
            <a:ext cx="6781800" cy="2521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4265736"/>
            <a:ext cx="6858000" cy="5076825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1582400" y="2030944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4416863" y="1341112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782800" y="1485900"/>
            <a:ext cx="28375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spc="-47" dirty="0">
                <a:ea typeface="Source Han Sans KR Normal"/>
              </a:rPr>
              <a:t>Foodinfo1</a:t>
            </a:r>
            <a:r>
              <a:rPr lang="ko-KR" altLang="en-US" sz="2000" spc="-47" dirty="0">
                <a:ea typeface="Source Han Sans KR Normal"/>
              </a:rPr>
              <a:t>의</a:t>
            </a:r>
            <a:r>
              <a:rPr lang="en-US" altLang="ko-KR" sz="2000" spc="-47" dirty="0">
                <a:ea typeface="Source Han Sans KR Normal"/>
              </a:rPr>
              <a:t> </a:t>
            </a:r>
            <a:r>
              <a:rPr lang="ko-KR" altLang="en-US" sz="2000" spc="-47" dirty="0" smtClean="0">
                <a:ea typeface="Source Han Sans KR Normal"/>
              </a:rPr>
              <a:t>대표식품명을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형태소 분석 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사용자 사전 추가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1582400" y="6667500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4416863" y="6018326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869418" y="6435120"/>
            <a:ext cx="283753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형태소 분석을 통하여 명사만 추출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888" y="517713"/>
            <a:ext cx="5943601" cy="56477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495800" y="2552700"/>
            <a:ext cx="6553200" cy="7685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16" idx="6"/>
          </p:cNvCxnSpPr>
          <p:nvPr/>
        </p:nvCxnSpPr>
        <p:spPr>
          <a:xfrm flipV="1">
            <a:off x="11049000" y="2030944"/>
            <a:ext cx="3200400" cy="906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7757" y="5036652"/>
            <a:ext cx="4342010" cy="511863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800600" y="4650034"/>
            <a:ext cx="3428984" cy="56966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8229584" y="4914900"/>
            <a:ext cx="6019816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016271" y="2498316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분석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네이버 블로그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algn="ctr">
              <a:lnSpc>
                <a:spcPts val="7920"/>
              </a:lnSpc>
            </a:pP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16</a:t>
            </a:r>
            <a:endParaRPr lang="en-US" sz="2000" spc="-47" dirty="0"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1506200" y="2324100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4416863" y="1489706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823035" y="1782326"/>
            <a:ext cx="2837531" cy="875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solidFill>
                  <a:srgbClr val="FF0000"/>
                </a:solidFill>
                <a:ea typeface="Source Han Sans KR Normal"/>
              </a:rPr>
              <a:t>Counter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를</a:t>
            </a:r>
            <a:r>
              <a:rPr lang="en-US" sz="2000" spc="-47" dirty="0" smtClean="0">
                <a:solidFill>
                  <a:srgbClr val="FF0000"/>
                </a:solidFill>
                <a:ea typeface="Source Han Sans KR Normal"/>
              </a:rPr>
              <a:t>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사용하여 </a:t>
            </a:r>
            <a:r>
              <a:rPr lang="ko-KR" altLang="en-US" sz="2000" spc="-47" dirty="0" smtClean="0">
                <a:ea typeface="Source Han Sans KR Normal"/>
              </a:rPr>
              <a:t>형태소 분석한 단어 개수 구함</a:t>
            </a:r>
            <a:endParaRPr lang="en-US" sz="2000" spc="-47" dirty="0">
              <a:ea typeface="Source Han Sans KR Normal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1506200" y="7688100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4454962" y="6878554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823035" y="7068629"/>
            <a:ext cx="28375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단어 개수를 구한 후</a:t>
            </a:r>
            <a:r>
              <a:rPr lang="en-US" altLang="ko-KR" sz="2000" spc="-47" dirty="0" smtClean="0">
                <a:ea typeface="Source Han Sans KR Normal"/>
              </a:rPr>
              <a:t>, </a:t>
            </a:r>
            <a:r>
              <a:rPr lang="ko-KR" altLang="en-US" sz="2000" spc="-47" dirty="0" smtClean="0">
                <a:ea typeface="Source Han Sans KR Normal"/>
              </a:rPr>
              <a:t>중복 값을 더하기 위해 </a:t>
            </a:r>
            <a:r>
              <a:rPr lang="ko-KR" altLang="en-US" sz="2000" spc="-47" dirty="0" err="1" smtClean="0">
                <a:ea typeface="Source Han Sans KR Normal"/>
              </a:rPr>
              <a:t>딕셔너리</a:t>
            </a:r>
            <a:r>
              <a:rPr lang="ko-KR" altLang="en-US" sz="2000" spc="-47" dirty="0" smtClean="0">
                <a:ea typeface="Source Han Sans KR Normal"/>
              </a:rPr>
              <a:t> 형태로 </a:t>
            </a:r>
            <a:r>
              <a:rPr lang="ko-KR" altLang="en-US" sz="2000" spc="-47" dirty="0" err="1" smtClean="0">
                <a:ea typeface="Source Han Sans KR Normal"/>
              </a:rPr>
              <a:t>만듬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308" y="361035"/>
            <a:ext cx="6652438" cy="45538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10" y="5391976"/>
            <a:ext cx="6554235" cy="43529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1752" y="591635"/>
            <a:ext cx="5439548" cy="73259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583510" y="739658"/>
            <a:ext cx="4408090" cy="7500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991600" y="1086505"/>
            <a:ext cx="5181600" cy="1237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0" y="5456559"/>
            <a:ext cx="4686300" cy="117520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301746" y="5625302"/>
            <a:ext cx="7052053" cy="81359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1353799" y="5981700"/>
            <a:ext cx="2819401" cy="17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014691" y="2390184"/>
            <a:ext cx="12207535" cy="60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저장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네이버 블로그</a:t>
            </a:r>
            <a:r>
              <a:rPr lang="en-US" altLang="ko-KR" sz="4500" b="1" spc="-180" dirty="0" smtClean="0">
                <a:ea typeface="Nanum Myeongjo Bold"/>
              </a:rPr>
              <a:t>)</a:t>
            </a: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17</a:t>
            </a:r>
            <a:endParaRPr lang="en-US" sz="2000" spc="-47" dirty="0"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0820400" y="2324100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4088871" y="1555791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450116" y="1697687"/>
            <a:ext cx="28375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데이터의 중복 값을 더해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데이터 프레임을 리스트 형태로 변경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591800" y="7701535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4088871" y="6972300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461802" y="7302955"/>
            <a:ext cx="283753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단어와 빈도수를 </a:t>
            </a:r>
            <a:r>
              <a:rPr lang="ko-KR" altLang="en-US" sz="2000" spc="-47" dirty="0" smtClean="0">
                <a:ea typeface="Source Han Sans KR Normal"/>
              </a:rPr>
              <a:t>컬럼으로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 데이터프레임 생성 후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Word.csv</a:t>
            </a:r>
            <a:r>
              <a:rPr lang="ko-KR" altLang="en-US" sz="2000" spc="-47" dirty="0" smtClean="0">
                <a:ea typeface="Source Han Sans KR Normal"/>
              </a:rPr>
              <a:t>로 저장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86" y="167644"/>
            <a:ext cx="5675114" cy="4594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97" y="5143500"/>
            <a:ext cx="5652203" cy="48179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65029">
            <a:off x="7867470" y="5884118"/>
            <a:ext cx="3788518" cy="1684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558" y="2725520"/>
            <a:ext cx="3285580" cy="357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6558" y="3320885"/>
            <a:ext cx="4744433" cy="124853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276600" y="399001"/>
            <a:ext cx="5638800" cy="11567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73686" y="2324100"/>
            <a:ext cx="3998714" cy="228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8" idx="6"/>
          </p:cNvCxnSpPr>
          <p:nvPr/>
        </p:nvCxnSpPr>
        <p:spPr>
          <a:xfrm>
            <a:off x="8915400" y="977396"/>
            <a:ext cx="4525617" cy="1346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9" idx="6"/>
          </p:cNvCxnSpPr>
          <p:nvPr/>
        </p:nvCxnSpPr>
        <p:spPr>
          <a:xfrm flipV="1">
            <a:off x="7772400" y="2344520"/>
            <a:ext cx="5715000" cy="93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1642" y="5878406"/>
            <a:ext cx="4492479" cy="581762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4182458" y="5262926"/>
            <a:ext cx="4732941" cy="309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915400" y="5530809"/>
            <a:ext cx="4343400" cy="2170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94740" y="2118579"/>
            <a:ext cx="12207535" cy="81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처리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/</a:t>
            </a:r>
            <a:r>
              <a:rPr lang="ko-KR" altLang="en-US" sz="4500" b="1" spc="-180" dirty="0" smtClean="0">
                <a:ea typeface="Nanum Myeongjo Bold"/>
              </a:rPr>
              <a:t> 저장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정보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algn="ctr">
              <a:lnSpc>
                <a:spcPts val="7920"/>
              </a:lnSpc>
            </a:pP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18</a:t>
            </a:r>
            <a:endParaRPr lang="en-US" sz="2000" spc="-47" dirty="0"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1125200" y="1866900"/>
            <a:ext cx="266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4075052" y="1360069"/>
            <a:ext cx="3566338" cy="33735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450116" y="1697687"/>
            <a:ext cx="2837531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앞에서 저장한</a:t>
            </a:r>
            <a:r>
              <a:rPr lang="en-US" altLang="ko-KR" sz="2000" spc="-47" dirty="0">
                <a:ea typeface="Source Han Sans KR Normal"/>
              </a:rPr>
              <a:t> </a:t>
            </a:r>
            <a:r>
              <a:rPr lang="en-US" altLang="ko-KR" sz="2000" spc="-47" dirty="0" smtClean="0">
                <a:ea typeface="Source Han Sans KR Normal"/>
              </a:rPr>
              <a:t>foodinfo1.csv</a:t>
            </a:r>
            <a:r>
              <a:rPr lang="ko-KR" altLang="en-US" sz="2000" spc="-47" dirty="0" smtClean="0">
                <a:ea typeface="Source Han Sans KR Normal"/>
              </a:rPr>
              <a:t>의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대표식품명이라는 컬럼을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Word.csv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의 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단어와 결합하기 위해</a:t>
            </a:r>
            <a:endParaRPr lang="en-US" altLang="ko-KR" sz="2000" spc="-47" dirty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단어로 변경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2177579" y="7088286"/>
            <a:ext cx="1831338" cy="9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4075052" y="6253892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439455" y="6650808"/>
            <a:ext cx="283753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결합 후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날씨구분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컬럼을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추가 후 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csv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로 저장</a:t>
            </a:r>
            <a:endParaRPr lang="en-US" altLang="ko-KR" sz="2000" spc="-47" dirty="0" smtClean="0">
              <a:ea typeface="Source Han Sans KR Norm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22" y="822314"/>
            <a:ext cx="3877310" cy="2239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675" y="822314"/>
            <a:ext cx="2447925" cy="2085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193" y="5073313"/>
            <a:ext cx="3451814" cy="39570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694" y="5144990"/>
            <a:ext cx="3965886" cy="38671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114800" y="822313"/>
            <a:ext cx="4327003" cy="53775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9255" y="320660"/>
            <a:ext cx="3839251" cy="83111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458200" y="1151774"/>
            <a:ext cx="5334000" cy="715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5051212"/>
            <a:ext cx="1764484" cy="3446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78483" y="5550420"/>
            <a:ext cx="2685033" cy="4738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748748" y="5051212"/>
            <a:ext cx="2612252" cy="4048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5330" y="5005132"/>
            <a:ext cx="2612252" cy="4048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0033724" y="5253657"/>
            <a:ext cx="3915531" cy="1834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1" idx="6"/>
          </p:cNvCxnSpPr>
          <p:nvPr/>
        </p:nvCxnSpPr>
        <p:spPr>
          <a:xfrm>
            <a:off x="6361000" y="5253658"/>
            <a:ext cx="7588255" cy="1858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6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9"/>
            <a:ext cx="18301126" cy="10285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25931" y="2697155"/>
            <a:ext cx="509515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데이터 수집 출처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: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만개의 레시피</a:t>
            </a:r>
            <a:endParaRPr lang="en-US" sz="2000" spc="-47" dirty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991764" y="1943100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이미지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solidFill>
                  <a:srgbClr val="FF0000"/>
                </a:solidFill>
                <a:ea typeface="Nanum Myeongjo Bold"/>
              </a:rPr>
              <a:t>만개의 레시피</a:t>
            </a: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7962594"/>
            <a:ext cx="1254980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● </a:t>
            </a:r>
            <a:r>
              <a:rPr lang="ko-KR" altLang="en-US" sz="2000" spc="-47" dirty="0" smtClean="0">
                <a:ea typeface="Source Han Sans KR Normal"/>
              </a:rPr>
              <a:t>이미지</a:t>
            </a:r>
            <a:endParaRPr lang="en-US" altLang="ko-KR" sz="2000" spc="-47" dirty="0" smtClean="0"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spc="-47" dirty="0" smtClean="0">
                <a:solidFill>
                  <a:srgbClr val="FF0000"/>
                </a:solidFill>
                <a:ea typeface="Source Han Sans KR Normal"/>
              </a:rPr>
              <a:t>만개의 레시피 사이트에서 </a:t>
            </a:r>
            <a:r>
              <a:rPr lang="ko-KR" altLang="en-US" sz="1500" spc="-47" dirty="0" smtClean="0">
                <a:ea typeface="Source Han Sans KR Normal"/>
              </a:rPr>
              <a:t>이미지 데이터 수집 </a:t>
            </a:r>
            <a:r>
              <a:rPr lang="en-US" sz="1500" spc="-47" dirty="0" smtClean="0">
                <a:ea typeface="Source Han Sans KR Normal"/>
              </a:rPr>
              <a:t> </a:t>
            </a:r>
            <a:endParaRPr lang="en-US" sz="1500" spc="-47" dirty="0">
              <a:ea typeface="Source Han Sans KR Normal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19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564" y="474067"/>
            <a:ext cx="9144000" cy="6781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867" y="488976"/>
            <a:ext cx="1962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8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58600" y="5443"/>
            <a:ext cx="7865658" cy="10002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팀 소개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프로젝트 계획 의도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프로젝트 세부 일정표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개발 환경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디렉토리 구조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데이터 분석 절차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데이터 다루는 과정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시퀀스 다이어그램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ko-KR" sz="2500" b="1" spc="-180" dirty="0" smtClean="0">
                <a:ea typeface="Nanum Myeongjo Bold"/>
              </a:rPr>
              <a:t>DB </a:t>
            </a:r>
            <a:r>
              <a:rPr lang="ko-KR" altLang="en-US" sz="2500" b="1" spc="-180" dirty="0" smtClean="0">
                <a:ea typeface="Nanum Myeongjo Bold"/>
              </a:rPr>
              <a:t>설계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ko-KR" sz="2500" b="1" spc="-180" dirty="0" smtClean="0">
                <a:ea typeface="Nanum Myeongjo Bold"/>
              </a:rPr>
              <a:t>HTML </a:t>
            </a:r>
            <a:r>
              <a:rPr lang="ko-KR" altLang="en-US" sz="2500" b="1" spc="-180" dirty="0" err="1" smtClean="0">
                <a:ea typeface="Nanum Myeongjo Bold"/>
              </a:rPr>
              <a:t>프로토타입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실제 구현 화면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자체 평가 의견</a:t>
            </a:r>
            <a:endParaRPr lang="en-US" altLang="ko-KR" sz="2500" b="1" spc="-180" dirty="0" smtClean="0">
              <a:ea typeface="Nanum Myeongjo Bold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500" b="1" spc="-180" dirty="0" smtClean="0">
                <a:ea typeface="Nanum Myeongjo Bold"/>
              </a:rPr>
              <a:t>화면 시연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5621000" y="9744901"/>
            <a:ext cx="4393625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solidFill>
                  <a:srgbClr val="665653"/>
                </a:solidFill>
                <a:latin typeface="+mn-ea"/>
              </a:rPr>
              <a:t>02</a:t>
            </a:r>
            <a:endParaRPr lang="en-US" sz="2000" spc="-47" dirty="0">
              <a:solidFill>
                <a:srgbClr val="665653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89"/>
            <a:ext cx="18301124" cy="10285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908875" y="1944563"/>
            <a:ext cx="12207535" cy="60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이미지</a:t>
            </a:r>
            <a:r>
              <a:rPr lang="en-US" altLang="ko-KR" sz="4500" b="1" spc="-180" dirty="0" smtClean="0">
                <a:ea typeface="Nanum Myeongjo Bold"/>
              </a:rPr>
              <a:t>)</a:t>
            </a: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20</a:t>
            </a:r>
            <a:endParaRPr lang="en-US" sz="2000" spc="-47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3885"/>
            <a:ext cx="5299435" cy="1902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17" y="4161913"/>
            <a:ext cx="5147035" cy="355103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3925588" y="620934"/>
            <a:ext cx="3566338" cy="1668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289991" y="993663"/>
            <a:ext cx="2837531" cy="875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앞에서 저장한 </a:t>
            </a:r>
            <a:r>
              <a:rPr lang="en-US" altLang="ko-KR" sz="2000" spc="-47" dirty="0" smtClean="0">
                <a:ea typeface="Source Han Sans KR Normal"/>
              </a:rPr>
              <a:t>foodinfo1.csv </a:t>
            </a:r>
            <a:r>
              <a:rPr lang="ko-KR" altLang="en-US" sz="2000" spc="-47" dirty="0" smtClean="0">
                <a:ea typeface="Source Han Sans KR Normal"/>
              </a:rPr>
              <a:t>파일을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리스트 형태로 바꿈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0469677" y="1445607"/>
            <a:ext cx="3017723" cy="9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0379680" y="5932569"/>
            <a:ext cx="3017723" cy="9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3928901" y="3964997"/>
            <a:ext cx="3566338" cy="46467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310579" y="4466549"/>
            <a:ext cx="283753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ea typeface="Source Han Sans KR Normal"/>
              </a:rPr>
              <a:t>Name </a:t>
            </a:r>
            <a:r>
              <a:rPr lang="ko-KR" altLang="en-US" sz="2000" spc="-47" dirty="0" err="1" smtClean="0">
                <a:ea typeface="Source Han Sans KR Normal"/>
              </a:rPr>
              <a:t>리스트안의</a:t>
            </a:r>
            <a:endParaRPr lang="en-US" altLang="ko-KR" sz="2000" spc="-47" dirty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값을 추출하여 </a:t>
            </a:r>
            <a:r>
              <a:rPr lang="en-US" altLang="ko-KR" sz="2000" spc="-47" dirty="0" err="1" smtClean="0">
                <a:solidFill>
                  <a:srgbClr val="FF0000"/>
                </a:solidFill>
                <a:ea typeface="Source Han Sans KR Normal"/>
              </a:rPr>
              <a:t>Getimage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에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값을 넣어 실행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만개의 레시피에서 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웨이퍼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산자의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결과는 없으므로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Foodinfo1.csv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에서 삭제하였습니다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433" y="2380928"/>
            <a:ext cx="2410398" cy="658715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581939" y="1944563"/>
            <a:ext cx="2612252" cy="4048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221717" y="1455328"/>
            <a:ext cx="6265683" cy="716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0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38100"/>
            <a:ext cx="18301124" cy="10285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005375" y="1877473"/>
            <a:ext cx="12207535" cy="709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저장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이미지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solidFill>
                  <a:srgbClr val="FF0000"/>
                </a:solidFill>
                <a:ea typeface="Nanum Myeongjo Bold"/>
              </a:rPr>
              <a:t>만개의 레시피</a:t>
            </a:r>
            <a:endParaRPr lang="en-US" altLang="ko-KR" sz="4800" b="1" spc="-47" dirty="0">
              <a:solidFill>
                <a:srgbClr val="FF0000"/>
              </a:solidFill>
              <a:ea typeface="Source Han Sans KR Normal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21</a:t>
            </a:r>
            <a:endParaRPr lang="en-US" sz="2000" spc="-47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3300" y="7581900"/>
            <a:ext cx="10792499" cy="25478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987830" y="8530351"/>
            <a:ext cx="908343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이미지 파일 저장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59" y="390909"/>
            <a:ext cx="9672340" cy="53849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89720">
            <a:off x="4595954" y="494436"/>
            <a:ext cx="4696327" cy="574741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950655" y="5975880"/>
            <a:ext cx="990600" cy="136959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2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10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2" y="2610755"/>
            <a:ext cx="12207535" cy="506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시각화</a:t>
            </a:r>
            <a:endParaRPr lang="en-US" altLang="ko-KR" sz="4500" b="1" spc="-180" dirty="0" smtClean="0">
              <a:ea typeface="Nanum Myeongjo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53" y="1297380"/>
            <a:ext cx="4095886" cy="2951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24" y="6359240"/>
            <a:ext cx="4343815" cy="27594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54" y="1224695"/>
            <a:ext cx="4156663" cy="30591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512" y="1227288"/>
            <a:ext cx="4281134" cy="31448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566" y="6418955"/>
            <a:ext cx="4335049" cy="27517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37" y="6418955"/>
            <a:ext cx="4305300" cy="26997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25816" y="701534"/>
            <a:ext cx="9083438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비 오는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38785" y="679132"/>
            <a:ext cx="4419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평온한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93279" y="647700"/>
            <a:ext cx="4419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더운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5162" y="5712504"/>
            <a:ext cx="48447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추운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86881" y="5730103"/>
            <a:ext cx="4844746" cy="413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눈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/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비 오는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26917" y="5676900"/>
            <a:ext cx="48447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눈 오는 날 음식 추천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22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6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046368" y="2382746"/>
            <a:ext cx="12207535" cy="40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추천 알고리즘</a:t>
            </a: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23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04900"/>
            <a:ext cx="6477000" cy="63246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4020800" y="2189221"/>
            <a:ext cx="3566338" cy="46467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4404731" y="2402104"/>
            <a:ext cx="2837531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음식 선택 페이지에서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사용자가 선택한 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음식의 날씨 정보를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받아와 해당 날씨 정보에 담긴</a:t>
            </a:r>
            <a:r>
              <a:rPr lang="en-US" altLang="ko-KR" sz="2000" spc="-47" dirty="0">
                <a:ea typeface="Source Han Sans KR Normal"/>
              </a:rPr>
              <a:t> </a:t>
            </a:r>
            <a:r>
              <a:rPr lang="ko-KR" altLang="en-US" sz="2000" spc="-47" dirty="0" smtClean="0">
                <a:ea typeface="Source Han Sans KR Normal"/>
              </a:rPr>
              <a:t>음식 데이터를 출력 후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선택된 음식의 카테고리와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출력된 음식들의 카테고리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유사도를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 구하여 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유사한 순서로 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10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개를 출력  </a:t>
            </a:r>
            <a:endParaRPr lang="en-US" altLang="ko-KR" sz="20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cxnSp>
        <p:nvCxnSpPr>
          <p:cNvPr id="6" name="직선 화살표 연결선 5"/>
          <p:cNvCxnSpPr>
            <a:endCxn id="25" idx="1"/>
          </p:cNvCxnSpPr>
          <p:nvPr/>
        </p:nvCxnSpPr>
        <p:spPr>
          <a:xfrm>
            <a:off x="11277600" y="4305300"/>
            <a:ext cx="2743200" cy="207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8. </a:t>
            </a:r>
            <a:r>
              <a:rPr lang="ko-KR" altLang="en-US" sz="4500" b="1" spc="-180" dirty="0" smtClean="0">
                <a:ea typeface="Nanum Myeongjo Bold"/>
              </a:rPr>
              <a:t>시퀀스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다이어그램</a:t>
            </a:r>
            <a:endParaRPr lang="en-US" altLang="ko-KR" sz="4500" b="1" spc="-180" dirty="0" smtClean="0">
              <a:ea typeface="Nanum Myeongjo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018324"/>
            <a:ext cx="5715000" cy="53106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6157" y="1983537"/>
            <a:ext cx="5772150" cy="5345448"/>
          </a:xfrm>
          <a:prstGeom prst="rect">
            <a:avLst/>
          </a:prstGeom>
        </p:spPr>
      </p:pic>
      <p:sp>
        <p:nvSpPr>
          <p:cNvPr id="2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24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90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0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9. DB </a:t>
            </a:r>
            <a:r>
              <a:rPr lang="ko-KR" altLang="en-US" sz="4500" b="1" spc="-180" dirty="0" smtClean="0">
                <a:ea typeface="Nanum Myeongjo Bold"/>
              </a:rPr>
              <a:t>설계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논리</a:t>
            </a:r>
            <a:r>
              <a:rPr lang="en-US" altLang="ko-KR" sz="4500" b="1" spc="-180" dirty="0" smtClean="0">
                <a:ea typeface="Nanum Myeongjo Bold"/>
              </a:rPr>
              <a:t>/</a:t>
            </a:r>
            <a:r>
              <a:rPr lang="ko-KR" altLang="en-US" sz="4500" b="1" spc="-180" dirty="0" smtClean="0">
                <a:ea typeface="Nanum Myeongjo Bold"/>
              </a:rPr>
              <a:t>물리</a:t>
            </a:r>
            <a:endParaRPr lang="en-US" altLang="ko-KR" sz="4500" b="1" spc="-180" dirty="0" smtClean="0">
              <a:ea typeface="Nanum Myeongjo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28" y="228554"/>
            <a:ext cx="3429000" cy="4394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76" y="228554"/>
            <a:ext cx="5437505" cy="4514896"/>
          </a:xfrm>
          <a:prstGeom prst="rect">
            <a:avLst/>
          </a:prstGeom>
        </p:spPr>
      </p:pic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25</a:t>
            </a:r>
            <a:endParaRPr lang="en-US" sz="2000" spc="-47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698" y="5646962"/>
            <a:ext cx="5995383" cy="429065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37562" y="5646962"/>
            <a:ext cx="3566338" cy="4615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458200" y="7277100"/>
            <a:ext cx="18288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01965" y="5678436"/>
            <a:ext cx="2837531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위 내용에서</a:t>
            </a:r>
            <a:endParaRPr lang="en-US" altLang="ko-KR" sz="20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47" dirty="0" smtClean="0">
                <a:ea typeface="Source Han Sans KR Normal"/>
              </a:rPr>
              <a:t> </a:t>
            </a:r>
            <a:r>
              <a:rPr lang="ko-KR" altLang="en-US" sz="2000" spc="-47" dirty="0" err="1" smtClean="0">
                <a:ea typeface="Source Han Sans KR Normal"/>
              </a:rPr>
              <a:t>공공데이터</a:t>
            </a:r>
            <a:r>
              <a:rPr lang="ko-KR" altLang="en-US" sz="2000" spc="-47" dirty="0" smtClean="0">
                <a:ea typeface="Source Han Sans KR Normal"/>
              </a:rPr>
              <a:t> 포털과 네이버 </a:t>
            </a:r>
            <a:r>
              <a:rPr lang="en-US" altLang="ko-KR" sz="2000" spc="-47" dirty="0" smtClean="0">
                <a:ea typeface="Source Han Sans KR Normal"/>
              </a:rPr>
              <a:t>API</a:t>
            </a:r>
            <a:r>
              <a:rPr lang="ko-KR" altLang="en-US" sz="2000" spc="-47" dirty="0" smtClean="0">
                <a:ea typeface="Source Han Sans KR Normal"/>
              </a:rPr>
              <a:t>를 이용하여 데이터를 추출한 뒤</a:t>
            </a:r>
            <a:r>
              <a:rPr lang="en-US" altLang="ko-KR" sz="2000" spc="-47" dirty="0" smtClean="0">
                <a:ea typeface="Source Han Sans KR Normal"/>
              </a:rPr>
              <a:t>,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 </a:t>
            </a:r>
            <a:r>
              <a:rPr lang="ko-KR" altLang="en-US" sz="2000" spc="-47" dirty="0" err="1" smtClean="0">
                <a:ea typeface="Source Han Sans KR Normal"/>
              </a:rPr>
              <a:t>날씨별로</a:t>
            </a:r>
            <a:r>
              <a:rPr lang="ko-KR" altLang="en-US" sz="2000" spc="-47" dirty="0" smtClean="0">
                <a:ea typeface="Source Han Sans KR Normal"/>
              </a:rPr>
              <a:t> 선호하는 음식을 구분하여 데이터베이스에 </a:t>
            </a:r>
            <a:r>
              <a:rPr lang="ko-KR" altLang="en-US" sz="2000" spc="-47" dirty="0" err="1" smtClean="0">
                <a:solidFill>
                  <a:srgbClr val="FF0000"/>
                </a:solidFill>
                <a:ea typeface="Source Han Sans KR Normal"/>
              </a:rPr>
              <a:t>식품번호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</a:t>
            </a:r>
            <a:r>
              <a:rPr lang="en-US" altLang="ko-KR" sz="2000" spc="-47" dirty="0" smtClean="0">
                <a:ea typeface="Source Han Sans KR Normal"/>
              </a:rPr>
              <a:t>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대표 식품명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단백질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에너지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음식 카테고리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날씨 구분</a:t>
            </a:r>
            <a:r>
              <a:rPr lang="en-US" altLang="ko-KR" sz="2000" spc="-47" dirty="0" smtClean="0">
                <a:solidFill>
                  <a:srgbClr val="FF0000"/>
                </a:solidFill>
                <a:ea typeface="Source Han Sans KR Normal"/>
              </a:rPr>
              <a:t>, </a:t>
            </a:r>
            <a:r>
              <a:rPr lang="ko-KR" altLang="en-US" sz="2000" spc="-47" dirty="0" smtClean="0">
                <a:solidFill>
                  <a:srgbClr val="FF0000"/>
                </a:solidFill>
                <a:ea typeface="Source Han Sans KR Normal"/>
              </a:rPr>
              <a:t>빈도수 컬럼</a:t>
            </a:r>
            <a:r>
              <a:rPr lang="ko-KR" altLang="en-US" sz="2000" spc="-47" dirty="0" smtClean="0">
                <a:ea typeface="Source Han Sans KR Normal"/>
              </a:rPr>
              <a:t>으로 데이터 저장</a:t>
            </a:r>
            <a:endParaRPr lang="en-US" altLang="ko-KR" sz="2000" spc="-47" dirty="0" smtClean="0">
              <a:ea typeface="Source Han Sans KR Normal"/>
            </a:endParaRPr>
          </a:p>
        </p:txBody>
      </p:sp>
    </p:spTree>
    <p:extLst>
      <p:ext uri="{BB962C8B-B14F-4D97-AF65-F5344CB8AC3E}">
        <p14:creationId xmlns:p14="http://schemas.microsoft.com/office/powerpoint/2010/main" val="26798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10. HTML 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err="1" smtClean="0">
                <a:ea typeface="Nanum Myeongjo Bold"/>
              </a:rPr>
              <a:t>프로토</a:t>
            </a:r>
            <a:r>
              <a:rPr lang="ko-KR" altLang="en-US" sz="4500" b="1" spc="-180" dirty="0" smtClean="0">
                <a:ea typeface="Nanum Myeongjo Bold"/>
              </a:rPr>
              <a:t> 타입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선택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26</a:t>
            </a:r>
            <a:endParaRPr lang="en-US" sz="2000" spc="-47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31506"/>
            <a:ext cx="12725400" cy="75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10. HTML </a:t>
            </a: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err="1" smtClean="0">
                <a:ea typeface="Nanum Myeongjo Bold"/>
              </a:rPr>
              <a:t>프로토</a:t>
            </a:r>
            <a:r>
              <a:rPr lang="ko-KR" altLang="en-US" sz="4500" b="1" spc="-180" dirty="0" smtClean="0">
                <a:ea typeface="Nanum Myeongjo Bold"/>
              </a:rPr>
              <a:t> 타입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추천 결과</a:t>
            </a:r>
            <a:r>
              <a:rPr lang="en-US" altLang="ko-KR" sz="4500" b="1" spc="-180" dirty="0">
                <a:ea typeface="Nanum Myeongjo Bold"/>
              </a:rPr>
              <a:t>)</a:t>
            </a: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27</a:t>
            </a:r>
            <a:endParaRPr lang="en-US" sz="2000" spc="-47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76300"/>
            <a:ext cx="135636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11.</a:t>
            </a:r>
            <a:r>
              <a:rPr lang="ko-KR" altLang="en-US" sz="4500" b="1" spc="-180" dirty="0" smtClean="0">
                <a:ea typeface="Nanum Myeongjo Bold"/>
              </a:rPr>
              <a:t>실제 구현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화면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음식 선택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28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1181100"/>
            <a:ext cx="11506201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11. </a:t>
            </a:r>
            <a:r>
              <a:rPr lang="ko-KR" altLang="en-US" sz="4500" b="1" spc="-180" dirty="0" smtClean="0">
                <a:ea typeface="Nanum Myeongjo Bold"/>
              </a:rPr>
              <a:t>실제 구현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화면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추천 결과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29</a:t>
            </a:r>
            <a:endParaRPr lang="en-US" sz="2000" spc="-47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66700"/>
            <a:ext cx="10477500" cy="58716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6138361"/>
            <a:ext cx="10477500" cy="352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303065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64929" y="795218"/>
            <a:ext cx="2513273" cy="2590210"/>
            <a:chOff x="1892001" y="2758362"/>
            <a:chExt cx="2513273" cy="2590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001" y="2758362"/>
              <a:ext cx="2513273" cy="2590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925" y="6362700"/>
            <a:ext cx="2513273" cy="2590210"/>
            <a:chOff x="14321678" y="2758362"/>
            <a:chExt cx="2513273" cy="25902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21678" y="2758362"/>
              <a:ext cx="2513273" cy="2590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6926" y="795218"/>
            <a:ext cx="2513273" cy="2590210"/>
            <a:chOff x="10131334" y="2774346"/>
            <a:chExt cx="2513273" cy="25902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1334" y="2774346"/>
              <a:ext cx="2513273" cy="2590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5173" y="6362700"/>
            <a:ext cx="2513273" cy="2590210"/>
            <a:chOff x="5827851" y="2758362"/>
            <a:chExt cx="2513273" cy="2590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7851" y="2758362"/>
              <a:ext cx="2513273" cy="2590210"/>
            </a:xfrm>
            <a:prstGeom prst="rect">
              <a:avLst/>
            </a:prstGeom>
          </p:spPr>
        </p:pic>
      </p:grpSp>
      <p:sp>
        <p:nvSpPr>
          <p:cNvPr id="16" name="TextBox 18"/>
          <p:cNvSpPr txBox="1"/>
          <p:nvPr/>
        </p:nvSpPr>
        <p:spPr>
          <a:xfrm>
            <a:off x="7478202" y="795218"/>
            <a:ext cx="4393625" cy="396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팀장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이주성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en-US" sz="2500" spc="-80" dirty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문서 초안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일정 관리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역할 분배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500" spc="-80" dirty="0" smtClean="0">
                <a:solidFill>
                  <a:srgbClr val="665653"/>
                </a:solidFill>
                <a:latin typeface="+mn-ea"/>
              </a:rPr>
              <a:t>DB</a:t>
            </a: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설계</a:t>
            </a:r>
            <a:endParaRPr lang="en-US" sz="2500" spc="-80" dirty="0">
              <a:solidFill>
                <a:srgbClr val="665653"/>
              </a:solidFill>
              <a:latin typeface="+mn-ea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7468263" y="5595406"/>
            <a:ext cx="4393625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팀원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err="1" smtClean="0">
                <a:solidFill>
                  <a:srgbClr val="665653"/>
                </a:solidFill>
                <a:latin typeface="+mn-ea"/>
              </a:rPr>
              <a:t>정승록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en-US" sz="2500" spc="-80" dirty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문서 관리 및 총괄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화면 설계 및 편집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디자인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500" spc="-80" dirty="0" smtClean="0">
                <a:solidFill>
                  <a:srgbClr val="665653"/>
                </a:solidFill>
                <a:latin typeface="+mn-ea"/>
              </a:rPr>
              <a:t>DB</a:t>
            </a: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설계</a:t>
            </a:r>
            <a:endParaRPr lang="en-US" sz="2500" spc="-80" dirty="0">
              <a:solidFill>
                <a:srgbClr val="665653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168145" y="723404"/>
            <a:ext cx="4393625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팀원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강창희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en-US" sz="2500" spc="-80" dirty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기획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화면 설계 및 편집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500" spc="-80" dirty="0" smtClean="0">
                <a:solidFill>
                  <a:srgbClr val="665653"/>
                </a:solidFill>
                <a:latin typeface="+mn-ea"/>
              </a:rPr>
              <a:t>DB</a:t>
            </a: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설계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err="1" smtClean="0">
                <a:solidFill>
                  <a:srgbClr val="665653"/>
                </a:solidFill>
                <a:latin typeface="+mn-ea"/>
              </a:rPr>
              <a:t>요구분석</a:t>
            </a:r>
            <a:endParaRPr lang="en-US" sz="2500" spc="-80" dirty="0">
              <a:solidFill>
                <a:srgbClr val="665653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8792" y="5595406"/>
            <a:ext cx="4393625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팀원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spc="-80" dirty="0" smtClean="0">
                <a:solidFill>
                  <a:srgbClr val="665653"/>
                </a:solidFill>
                <a:latin typeface="+mn-ea"/>
              </a:rPr>
              <a:t>김용욱</a:t>
            </a:r>
            <a:endParaRPr lang="en-US" altLang="ko-KR" sz="2500" b="1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endParaRPr lang="en-US" sz="2500" spc="-80" dirty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문서 관리 및 총괄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화면 설계 및 편집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디자인</a:t>
            </a:r>
            <a:endParaRPr lang="en-US" altLang="ko-KR" sz="2500" spc="-80" dirty="0" smtClean="0">
              <a:solidFill>
                <a:srgbClr val="665653"/>
              </a:solidFill>
              <a:latin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500" spc="-80" dirty="0" smtClean="0">
                <a:solidFill>
                  <a:srgbClr val="665653"/>
                </a:solidFill>
                <a:latin typeface="+mn-ea"/>
              </a:rPr>
              <a:t>DB</a:t>
            </a:r>
            <a:r>
              <a:rPr lang="ko-KR" altLang="en-US" sz="2500" spc="-80" dirty="0" smtClean="0">
                <a:solidFill>
                  <a:srgbClr val="665653"/>
                </a:solidFill>
                <a:latin typeface="+mn-ea"/>
              </a:rPr>
              <a:t>설계</a:t>
            </a:r>
            <a:endParaRPr lang="en-US" sz="2500" spc="-80" dirty="0">
              <a:solidFill>
                <a:srgbClr val="665653"/>
              </a:solidFill>
              <a:latin typeface="+mn-ea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5621000" y="9744901"/>
            <a:ext cx="4393625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solidFill>
                  <a:srgbClr val="665653"/>
                </a:solidFill>
                <a:latin typeface="+mn-ea"/>
              </a:rPr>
              <a:t>03</a:t>
            </a:r>
            <a:endParaRPr lang="en-US" sz="2000" spc="-47" dirty="0">
              <a:solidFill>
                <a:srgbClr val="665653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9561" y="1635711"/>
            <a:ext cx="12207535" cy="90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팀 소개</a:t>
            </a:r>
            <a:endParaRPr lang="en-US" sz="4500" b="1" spc="-180" dirty="0">
              <a:ea typeface="Nanum Myeongjo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6"/>
            <a:ext cx="18308876" cy="1029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977951" y="3660557"/>
            <a:ext cx="1220753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12. </a:t>
            </a:r>
            <a:r>
              <a:rPr lang="ko-KR" altLang="en-US" sz="4500" b="1" spc="-180" dirty="0" smtClean="0">
                <a:ea typeface="Nanum Myeongjo Bold"/>
              </a:rPr>
              <a:t>자체평가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의견</a:t>
            </a: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9" name="1/2 액자 8"/>
          <p:cNvSpPr/>
          <p:nvPr/>
        </p:nvSpPr>
        <p:spPr>
          <a:xfrm>
            <a:off x="4724400" y="495300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11516638" y="571500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5816" y="383588"/>
            <a:ext cx="12207535" cy="90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4000" b="1" spc="-180" dirty="0" smtClean="0">
                <a:ea typeface="Nanum Myeongjo Bold"/>
              </a:rPr>
              <a:t>기획의도와의 부합 정도</a:t>
            </a:r>
            <a:endParaRPr lang="en-US" altLang="ko-KR" sz="4000" b="1" spc="-180" dirty="0" smtClean="0">
              <a:ea typeface="Nanum Myeongjo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1406093"/>
            <a:ext cx="13335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spc="-47" dirty="0" smtClean="0">
                <a:ea typeface="Source Han Sans KR Normal"/>
              </a:rPr>
              <a:t>현 프로젝트를 진행하면서 기획 과정 중 </a:t>
            </a:r>
            <a:r>
              <a:rPr lang="ko-KR" altLang="en-US" sz="2000" spc="-47" dirty="0" err="1" smtClean="0">
                <a:ea typeface="Source Han Sans KR Normal"/>
              </a:rPr>
              <a:t>인스타그램</a:t>
            </a:r>
            <a:r>
              <a:rPr lang="ko-KR" altLang="en-US" sz="2000" spc="-47" dirty="0" smtClean="0">
                <a:ea typeface="Source Han Sans KR Normal"/>
              </a:rPr>
              <a:t> 데이터를 가져오려 </a:t>
            </a:r>
            <a:r>
              <a:rPr lang="ko-KR" altLang="en-US" sz="2000" spc="-47" dirty="0">
                <a:ea typeface="Source Han Sans KR Normal"/>
              </a:rPr>
              <a:t>했</a:t>
            </a:r>
            <a:r>
              <a:rPr lang="ko-KR" altLang="en-US" sz="2000" spc="-47" dirty="0" smtClean="0">
                <a:ea typeface="Source Han Sans KR Normal"/>
              </a:rPr>
              <a:t>으나</a:t>
            </a:r>
            <a:r>
              <a:rPr lang="en-US" altLang="ko-KR" sz="2000" spc="-47" dirty="0" smtClean="0">
                <a:ea typeface="Source Han Sans KR Normal"/>
              </a:rPr>
              <a:t>, </a:t>
            </a:r>
            <a:r>
              <a:rPr lang="ko-KR" altLang="en-US" sz="2000" spc="-47" dirty="0" err="1" smtClean="0">
                <a:ea typeface="Source Han Sans KR Normal"/>
              </a:rPr>
              <a:t>인스타그램</a:t>
            </a:r>
            <a:r>
              <a:rPr lang="ko-KR" altLang="en-US" sz="2000" spc="-47" dirty="0" smtClean="0">
                <a:ea typeface="Source Han Sans KR Normal"/>
              </a:rPr>
              <a:t> 웹 </a:t>
            </a:r>
            <a:r>
              <a:rPr lang="ko-KR" altLang="en-US" sz="2000" spc="-47" dirty="0" err="1" smtClean="0">
                <a:ea typeface="Source Han Sans KR Normal"/>
              </a:rPr>
              <a:t>크롤링</a:t>
            </a:r>
            <a:r>
              <a:rPr lang="ko-KR" altLang="en-US" sz="2000" spc="-47" dirty="0" smtClean="0">
                <a:ea typeface="Source Han Sans KR Normal"/>
              </a:rPr>
              <a:t> 과정에서</a:t>
            </a:r>
            <a:endParaRPr lang="en-US" altLang="ko-KR" sz="2000" spc="-47" dirty="0"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ko-KR" altLang="en-US" sz="2000" spc="-47" dirty="0" err="1" smtClean="0">
                <a:ea typeface="Source Han Sans KR Normal"/>
              </a:rPr>
              <a:t>인스타그램</a:t>
            </a:r>
            <a:r>
              <a:rPr lang="ko-KR" altLang="en-US" sz="2000" spc="-47" dirty="0" smtClean="0">
                <a:ea typeface="Source Han Sans KR Normal"/>
              </a:rPr>
              <a:t> 웹 자체가 개선되면서 많은 데이터를 가져오지 못해 </a:t>
            </a:r>
            <a:r>
              <a:rPr lang="ko-KR" altLang="en-US" sz="2000" spc="-47" dirty="0" err="1" smtClean="0">
                <a:ea typeface="Source Han Sans KR Normal"/>
              </a:rPr>
              <a:t>인스타그램</a:t>
            </a:r>
            <a:r>
              <a:rPr lang="ko-KR" altLang="en-US" sz="2000" spc="-47" dirty="0" smtClean="0">
                <a:ea typeface="Source Han Sans KR Normal"/>
              </a:rPr>
              <a:t> 웹 </a:t>
            </a:r>
            <a:r>
              <a:rPr lang="ko-KR" altLang="en-US" sz="2000" spc="-47" dirty="0" err="1" smtClean="0">
                <a:ea typeface="Source Han Sans KR Normal"/>
              </a:rPr>
              <a:t>크롤링을</a:t>
            </a:r>
            <a:r>
              <a:rPr lang="ko-KR" altLang="en-US" sz="2000" spc="-47" dirty="0" smtClean="0">
                <a:ea typeface="Source Han Sans KR Normal"/>
              </a:rPr>
              <a:t> 배제하고 네이버 </a:t>
            </a:r>
            <a:r>
              <a:rPr lang="en-US" altLang="ko-KR" sz="2000" spc="-47" dirty="0" smtClean="0">
                <a:ea typeface="Source Han Sans KR Normal"/>
              </a:rPr>
              <a:t>API</a:t>
            </a:r>
            <a:r>
              <a:rPr lang="ko-KR" altLang="en-US" sz="2000" spc="-47" dirty="0" smtClean="0">
                <a:ea typeface="Source Han Sans KR Normal"/>
              </a:rPr>
              <a:t>를 이용한 </a:t>
            </a:r>
            <a:endParaRPr lang="en-US" altLang="ko-KR" sz="2000" spc="-47" dirty="0" smtClean="0"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ko-KR" altLang="en-US" sz="2000" spc="-47" dirty="0" smtClean="0">
                <a:ea typeface="Source Han Sans KR Normal"/>
              </a:rPr>
              <a:t>네이버 블로그 데이터를 가져왔음</a:t>
            </a:r>
            <a:r>
              <a:rPr lang="en-US" altLang="ko-KR" sz="2000" spc="-47" dirty="0" smtClean="0">
                <a:ea typeface="Source Han Sans KR Normal"/>
              </a:rPr>
              <a:t>. </a:t>
            </a:r>
            <a:r>
              <a:rPr lang="ko-KR" altLang="en-US" sz="2000" spc="-47" dirty="0" smtClean="0">
                <a:ea typeface="Source Han Sans KR Normal"/>
              </a:rPr>
              <a:t>위 과정에서 </a:t>
            </a:r>
            <a:r>
              <a:rPr lang="ko-KR" altLang="en-US" sz="2000" spc="-47" dirty="0" err="1" smtClean="0">
                <a:ea typeface="Source Han Sans KR Normal"/>
              </a:rPr>
              <a:t>인스타그램</a:t>
            </a:r>
            <a:r>
              <a:rPr lang="ko-KR" altLang="en-US" sz="2000" spc="-47" dirty="0" smtClean="0">
                <a:ea typeface="Source Han Sans KR Normal"/>
              </a:rPr>
              <a:t> 데이터를 가져오지 못한 아쉬움이 있음</a:t>
            </a:r>
            <a:r>
              <a:rPr lang="en-US" altLang="ko-KR" sz="2000" spc="-47" dirty="0" smtClean="0">
                <a:ea typeface="Source Han Sans KR Normal"/>
              </a:rPr>
              <a:t>.</a:t>
            </a:r>
            <a:r>
              <a:rPr lang="ko-KR" altLang="en-US" sz="2000" spc="-47" dirty="0" smtClean="0">
                <a:ea typeface="Source Han Sans KR Normal"/>
              </a:rPr>
              <a:t> </a:t>
            </a:r>
            <a:endParaRPr lang="en-US" altLang="ko-KR" sz="2000" spc="-47" dirty="0" smtClean="0">
              <a:ea typeface="Source Han Sans KR Normal"/>
            </a:endParaRPr>
          </a:p>
        </p:txBody>
      </p:sp>
      <p:sp>
        <p:nvSpPr>
          <p:cNvPr id="17" name="1/2 액자 16"/>
          <p:cNvSpPr/>
          <p:nvPr/>
        </p:nvSpPr>
        <p:spPr>
          <a:xfrm>
            <a:off x="4655984" y="3812589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1/2 액자 17"/>
          <p:cNvSpPr/>
          <p:nvPr/>
        </p:nvSpPr>
        <p:spPr>
          <a:xfrm rot="10800000">
            <a:off x="11448222" y="3888789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7400" y="3700877"/>
            <a:ext cx="12207535" cy="89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4000" b="1" spc="-180" dirty="0" smtClean="0">
                <a:ea typeface="Nanum Myeongjo Bold"/>
              </a:rPr>
              <a:t>실무 활용</a:t>
            </a:r>
            <a:endParaRPr lang="en-US" altLang="ko-KR" sz="4000" b="1" spc="-180" dirty="0" smtClean="0">
              <a:ea typeface="Nanum Myeongjo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7201" y="4673655"/>
            <a:ext cx="13868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spc="-47" dirty="0" smtClean="0">
                <a:ea typeface="Source Han Sans KR Normal"/>
              </a:rPr>
              <a:t>소셜네트워크 기반 날씨와 음식의 상관관계 프로젝트를 진행하면서 빅데이터와 인공지능을 결합하여 실무에서 </a:t>
            </a:r>
            <a:endParaRPr lang="en-US" altLang="ko-KR" sz="2000" spc="-47" dirty="0"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47" dirty="0" smtClean="0">
                <a:ea typeface="Source Han Sans KR Normal"/>
              </a:rPr>
              <a:t>  </a:t>
            </a:r>
            <a:r>
              <a:rPr lang="ko-KR" altLang="en-US" sz="2000" spc="-47" dirty="0" smtClean="0">
                <a:ea typeface="Source Han Sans KR Normal"/>
              </a:rPr>
              <a:t>프로젝트 진행 이해도를 파악했음</a:t>
            </a:r>
            <a:r>
              <a:rPr lang="en-US" altLang="ko-KR" sz="2000" spc="-47" dirty="0" smtClean="0">
                <a:ea typeface="Source Han Sans KR Normal"/>
              </a:rPr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spc="-47" dirty="0" smtClean="0">
                <a:ea typeface="Source Han Sans KR Normal"/>
              </a:rPr>
              <a:t>프로젝트를 진행하면서 </a:t>
            </a:r>
            <a:r>
              <a:rPr lang="en-US" altLang="ko-KR" sz="2000" spc="-47" dirty="0" smtClean="0">
                <a:ea typeface="Source Han Sans KR Normal"/>
              </a:rPr>
              <a:t>flask</a:t>
            </a:r>
            <a:r>
              <a:rPr lang="en-US" altLang="ko-KR" sz="2000" spc="-47" dirty="0">
                <a:ea typeface="Source Han Sans KR Normal"/>
              </a:rPr>
              <a:t>,</a:t>
            </a:r>
            <a:r>
              <a:rPr lang="ko-KR" altLang="en-US" sz="2000" spc="-47" dirty="0" smtClean="0">
                <a:ea typeface="Source Han Sans KR Normal"/>
              </a:rPr>
              <a:t> 웹 </a:t>
            </a:r>
            <a:r>
              <a:rPr lang="ko-KR" altLang="en-US" sz="2000" spc="-47" dirty="0" err="1" smtClean="0">
                <a:ea typeface="Source Han Sans KR Normal"/>
              </a:rPr>
              <a:t>크롤링</a:t>
            </a:r>
            <a:r>
              <a:rPr lang="en-US" altLang="ko-KR" sz="2000" spc="-47" dirty="0" smtClean="0">
                <a:ea typeface="Source Han Sans KR Normal"/>
              </a:rPr>
              <a:t>, API </a:t>
            </a:r>
            <a:r>
              <a:rPr lang="ko-KR" altLang="en-US" sz="2000" spc="-47" dirty="0" smtClean="0">
                <a:ea typeface="Source Han Sans KR Normal"/>
              </a:rPr>
              <a:t>등을 사용하면서 </a:t>
            </a:r>
            <a:r>
              <a:rPr lang="ko-KR" altLang="en-US" sz="2000" spc="-47" dirty="0" err="1" smtClean="0">
                <a:ea typeface="Source Han Sans KR Normal"/>
              </a:rPr>
              <a:t>파이썬을</a:t>
            </a:r>
            <a:r>
              <a:rPr lang="ko-KR" altLang="en-US" sz="2000" spc="-47" dirty="0" smtClean="0">
                <a:ea typeface="Source Han Sans KR Normal"/>
              </a:rPr>
              <a:t> 통한 웹 프로그래밍을 이해할 수 있었음</a:t>
            </a:r>
            <a:r>
              <a:rPr lang="en-US" altLang="ko-KR" sz="2000" spc="-47" dirty="0" smtClean="0">
                <a:ea typeface="Source Han Sans KR Normal"/>
              </a:rPr>
              <a:t>.</a:t>
            </a:r>
            <a:r>
              <a:rPr lang="ko-KR" altLang="en-US" sz="2000" spc="-47" dirty="0" smtClean="0">
                <a:ea typeface="Source Han Sans KR Normal"/>
              </a:rPr>
              <a:t> </a:t>
            </a:r>
            <a:endParaRPr lang="en-US" altLang="ko-KR" sz="2000" spc="-47" dirty="0" smtClean="0">
              <a:ea typeface="Source Han Sans KR Normal"/>
            </a:endParaRPr>
          </a:p>
        </p:txBody>
      </p:sp>
      <p:sp>
        <p:nvSpPr>
          <p:cNvPr id="32" name="1/2 액자 31"/>
          <p:cNvSpPr/>
          <p:nvPr/>
        </p:nvSpPr>
        <p:spPr>
          <a:xfrm>
            <a:off x="4640449" y="6877195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1/2 액자 32"/>
          <p:cNvSpPr/>
          <p:nvPr/>
        </p:nvSpPr>
        <p:spPr>
          <a:xfrm rot="10800000">
            <a:off x="11432687" y="6953395"/>
            <a:ext cx="457200" cy="685800"/>
          </a:xfrm>
          <a:prstGeom prst="halfFram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41865" y="6765483"/>
            <a:ext cx="12207535" cy="89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4000" b="1" spc="-180" dirty="0" smtClean="0">
                <a:ea typeface="Nanum Myeongjo Bold"/>
              </a:rPr>
              <a:t>향후 개선점</a:t>
            </a:r>
            <a:endParaRPr lang="en-US" altLang="ko-KR" sz="4000" b="1" spc="-180" dirty="0" smtClean="0">
              <a:ea typeface="Nanum Myeongjo Bol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3901" y="7851955"/>
            <a:ext cx="13335000" cy="1144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spc="-47" dirty="0" smtClean="0">
                <a:ea typeface="Source Han Sans KR Normal"/>
              </a:rPr>
              <a:t>네이버 </a:t>
            </a:r>
            <a:r>
              <a:rPr lang="en-US" altLang="ko-KR" sz="2000" spc="-47" dirty="0" smtClean="0">
                <a:ea typeface="Source Han Sans KR Normal"/>
              </a:rPr>
              <a:t>API</a:t>
            </a:r>
            <a:r>
              <a:rPr lang="ko-KR" altLang="en-US" sz="2000" spc="-47" dirty="0" smtClean="0">
                <a:ea typeface="Source Han Sans KR Normal"/>
              </a:rPr>
              <a:t>를 이용한 네이버 블로그 데이터를 수집하는 과정에서 광고로 판단되는 글을 제거하여 더욱 신뢰성 있는 </a:t>
            </a:r>
          </a:p>
          <a:p>
            <a:pPr>
              <a:lnSpc>
                <a:spcPct val="200000"/>
              </a:lnSpc>
            </a:pPr>
            <a:r>
              <a:rPr lang="en-US" altLang="ko-KR" sz="2000" spc="-47" dirty="0" smtClean="0">
                <a:ea typeface="Source Han Sans KR Normal"/>
              </a:rPr>
              <a:t> </a:t>
            </a:r>
            <a:r>
              <a:rPr lang="ko-KR" altLang="en-US" sz="2000" spc="-47" dirty="0" smtClean="0">
                <a:ea typeface="Source Han Sans KR Normal"/>
              </a:rPr>
              <a:t>데이터로 개선이 필요함</a:t>
            </a:r>
            <a:r>
              <a:rPr lang="en-US" altLang="ko-KR" sz="2000" spc="-47" dirty="0" smtClean="0">
                <a:ea typeface="Source Han Sans KR Normal"/>
              </a:rPr>
              <a:t>.</a:t>
            </a:r>
          </a:p>
        </p:txBody>
      </p:sp>
      <p:sp>
        <p:nvSpPr>
          <p:cNvPr id="3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30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536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278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0231" y="5524500"/>
            <a:ext cx="12207535" cy="95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6000" b="1" spc="-180" dirty="0" smtClean="0">
                <a:ea typeface="Nanum Myeongjo Bold"/>
              </a:rPr>
              <a:t>화면 시연</a:t>
            </a:r>
            <a:endParaRPr lang="en-US" altLang="ko-KR" sz="6000" b="1" spc="-180" dirty="0" smtClean="0">
              <a:ea typeface="Nanum Myeongjo Bold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31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22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763" y="419100"/>
            <a:ext cx="12207535" cy="10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8000" b="1" spc="-180" dirty="0" smtClean="0">
                <a:ea typeface="Nanum Myeongjo Bold"/>
              </a:rPr>
              <a:t>Q&amp;A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32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0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85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0232" y="2628900"/>
            <a:ext cx="12207535" cy="95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6000" b="1" spc="-180" dirty="0" smtClean="0">
                <a:ea typeface="Nanum Myeongjo Bold"/>
              </a:rPr>
              <a:t>감사합니다</a:t>
            </a:r>
            <a:r>
              <a:rPr lang="en-US" altLang="ko-KR" sz="6000" b="1" spc="-180" dirty="0" smtClean="0">
                <a:ea typeface="Nanum Myeongjo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278532"/>
          </a:xfrm>
          <a:prstGeom prst="rect">
            <a:avLst/>
          </a:prstGeom>
        </p:spPr>
      </p:pic>
      <p:sp>
        <p:nvSpPr>
          <p:cNvPr id="7" name="TextBox 15"/>
          <p:cNvSpPr txBox="1"/>
          <p:nvPr/>
        </p:nvSpPr>
        <p:spPr>
          <a:xfrm>
            <a:off x="15621000" y="9744901"/>
            <a:ext cx="4393625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solidFill>
                  <a:schemeClr val="bg1"/>
                </a:solidFill>
                <a:latin typeface="+mn-ea"/>
              </a:rPr>
              <a:t>04</a:t>
            </a:r>
            <a:endParaRPr lang="en-US" sz="2000" spc="-47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-228600" y="4152900"/>
            <a:ext cx="48006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4500" b="1" spc="-80" dirty="0" smtClean="0">
                <a:ea typeface="Source Han Sans KR Medium"/>
              </a:rPr>
              <a:t>2. </a:t>
            </a:r>
            <a:r>
              <a:rPr lang="ko-KR" altLang="en-US" sz="4500" spc="-80" dirty="0" smtClean="0">
                <a:ea typeface="Source Han Sans KR Medium"/>
              </a:rPr>
              <a:t>프로젝트</a:t>
            </a:r>
            <a:endParaRPr lang="en-US" altLang="ko-KR" sz="4500" spc="-80" dirty="0" smtClean="0">
              <a:ea typeface="Source Han Sans KR Medium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4500" spc="-80" dirty="0" err="1" smtClean="0">
                <a:ea typeface="Source Han Sans KR Medium"/>
              </a:rPr>
              <a:t>계획의도</a:t>
            </a:r>
            <a:endParaRPr lang="en-US" altLang="ko-KR" sz="4500" spc="-80" dirty="0" smtClean="0">
              <a:ea typeface="Source Han Sans KR Medium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4572000" y="952500"/>
            <a:ext cx="12649200" cy="830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평소에 현대인들은 메뉴를 선택하는 경우가 많습니다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하지만 저녁 식사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, 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점심 식사를 하러 식당에 들어갔다가 </a:t>
            </a:r>
            <a:endParaRPr lang="en-US" altLang="ko-KR" sz="3000" spc="-48" dirty="0" smtClean="0">
              <a:solidFill>
                <a:schemeClr val="bg1"/>
              </a:solidFill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ko-KR" altLang="en-US" sz="3000" spc="-48" dirty="0" err="1" smtClean="0">
                <a:solidFill>
                  <a:schemeClr val="bg1"/>
                </a:solidFill>
                <a:ea typeface="Source Han Sans KR Normal"/>
              </a:rPr>
              <a:t>메뉴판을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 보고 뭘 먹을지 고르지 못하는 이들이 의외로 주변에 많습니다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이렇게 결정을 제대로 내리지 못하는 사람들을 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“</a:t>
            </a:r>
            <a:r>
              <a:rPr lang="ko-KR" altLang="en-US" sz="3000" spc="-48" dirty="0" err="1" smtClean="0">
                <a:solidFill>
                  <a:schemeClr val="bg1"/>
                </a:solidFill>
                <a:ea typeface="Source Han Sans KR Normal"/>
              </a:rPr>
              <a:t>결정장애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”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가 있다고 말합니다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. 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저희는 이러한 사람들을 위해 고민을 최소화하고자 날씨에 따라 </a:t>
            </a:r>
            <a:endParaRPr lang="en-US" altLang="ko-KR" sz="3000" spc="-48" dirty="0" smtClean="0">
              <a:solidFill>
                <a:schemeClr val="bg1"/>
              </a:solidFill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네이버 블로그에서 데이터를 수집하고 분석을 하여 음식의 이름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, 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언급 횟수와 </a:t>
            </a:r>
            <a:r>
              <a:rPr lang="ko-KR" altLang="en-US" sz="3000" spc="-48" dirty="0" err="1" smtClean="0">
                <a:solidFill>
                  <a:schemeClr val="bg1"/>
                </a:solidFill>
                <a:ea typeface="Source Han Sans KR Normal"/>
              </a:rPr>
              <a:t>공공데이터</a:t>
            </a: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 포털에서 제공하는 음식의 단백질과 칼로리를 같이 보여줌으로써 선택에 도움을 주고 사용자가 선호하는 음식 기반으로 유사한 음식을 추천하는 </a:t>
            </a:r>
            <a:endParaRPr lang="en-US" altLang="ko-KR" sz="3000" spc="-48" dirty="0" smtClean="0">
              <a:solidFill>
                <a:schemeClr val="bg1"/>
              </a:solidFill>
              <a:ea typeface="Source Han Sans KR Normal"/>
            </a:endParaRPr>
          </a:p>
          <a:p>
            <a:pPr>
              <a:lnSpc>
                <a:spcPct val="200000"/>
              </a:lnSpc>
            </a:pPr>
            <a:r>
              <a:rPr lang="ko-KR" altLang="en-US" sz="3000" spc="-48" dirty="0" smtClean="0">
                <a:solidFill>
                  <a:schemeClr val="bg1"/>
                </a:solidFill>
                <a:ea typeface="Source Han Sans KR Normal"/>
              </a:rPr>
              <a:t>웹 사이트를 기획했습니다</a:t>
            </a:r>
            <a:r>
              <a:rPr lang="en-US" altLang="ko-KR" sz="3000" spc="-48" dirty="0" smtClean="0">
                <a:solidFill>
                  <a:schemeClr val="bg1"/>
                </a:solidFill>
                <a:ea typeface="Source Han Sans KR Norm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61"/>
            <a:ext cx="18303064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7951" y="3660557"/>
            <a:ext cx="1220753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3. </a:t>
            </a:r>
            <a:r>
              <a:rPr lang="ko-KR" altLang="en-US" sz="4500" b="1" spc="-180" dirty="0" smtClean="0">
                <a:ea typeface="Nanum Myeongjo Bold"/>
              </a:rPr>
              <a:t>프로젝트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세부 일정표</a:t>
            </a:r>
            <a:endParaRPr lang="en-US" sz="4500" b="1" spc="-180" dirty="0">
              <a:ea typeface="Nanum Myeongjo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1022" y="412013"/>
            <a:ext cx="99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01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400" y="412013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02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7571" y="449069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03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97514" y="43585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04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44600" y="4623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05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5600" y="26721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10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4400" y="2700635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09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15600" y="26721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08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20600" y="267214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07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10861" y="2654448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06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48387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>
                <a:ea typeface="Source Han Sans KR Normal"/>
              </a:rPr>
              <a:t>1</a:t>
            </a:r>
            <a:r>
              <a:rPr lang="en-US" sz="2000" spc="-47" dirty="0" smtClean="0">
                <a:ea typeface="Source Han Sans KR Normal"/>
              </a:rPr>
              <a:t>1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34400" y="48819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</a:t>
            </a:r>
            <a:r>
              <a:rPr lang="en-US" sz="2000" spc="-47" dirty="0">
                <a:ea typeface="Source Han Sans KR Normal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15600" y="49149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13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0" y="49149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14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969696" y="49149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15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9400" y="70485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20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34400" y="70917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19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15600" y="7124700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18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420600" y="70917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17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944600" y="7091741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16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36322" y="8909847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>
                <a:ea typeface="Source Han Sans KR Normal"/>
              </a:rPr>
              <a:t>2</a:t>
            </a:r>
            <a:r>
              <a:rPr lang="en-US" sz="2000" spc="-47" dirty="0" smtClean="0">
                <a:ea typeface="Source Han Sans KR Normal"/>
              </a:rPr>
              <a:t>1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78544" y="8909886"/>
            <a:ext cx="990600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22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1306" y="999409"/>
            <a:ext cx="37021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08.07 ~ 08.08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기획 및 기획 내용 작성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4470" y="999409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08.08 ~ 08.14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프로젝트 구현을 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위한 스터디</a:t>
            </a:r>
            <a:endParaRPr lang="en-US" sz="1500" spc="-47" dirty="0">
              <a:ea typeface="Source Han Sans KR Norm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42306" y="980958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08.10 ~ 08.14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요구사항 분석 및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문서화</a:t>
            </a:r>
            <a:endParaRPr lang="en-US" sz="1500" spc="-47" dirty="0" smtClean="0">
              <a:ea typeface="Source Han Sans KR Norm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309848" y="1016957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08.10 ~ 08.14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수집 시스템 설계</a:t>
            </a:r>
            <a:endParaRPr lang="en-US" sz="1500" spc="-47" dirty="0" smtClean="0">
              <a:ea typeface="Source Han Sans KR Norm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82019" y="1052956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08.11 ~ 08.14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수집 시스템 구성</a:t>
            </a:r>
            <a:endParaRPr lang="en-US" sz="1500" spc="-47" dirty="0" smtClean="0">
              <a:ea typeface="Source Han Sans KR Norm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940814" y="3281918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수집 및 변환 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모듈 개발</a:t>
            </a:r>
            <a:endParaRPr lang="en-US" sz="1500" spc="-47" dirty="0" smtClean="0">
              <a:ea typeface="Source Han Sans KR Norm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334302" y="3281918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08.16 ~ 08.17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수집 데이터 </a:t>
            </a:r>
            <a:endParaRPr lang="en-US" altLang="ko-KR" sz="1500" spc="-47" dirty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검증 모듈 개발</a:t>
            </a:r>
            <a:endParaRPr lang="en-US" sz="1500" spc="-47" dirty="0" smtClean="0">
              <a:ea typeface="Source Han Sans KR Norm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02549" y="3247967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08.18</a:t>
            </a:r>
            <a:endParaRPr lang="en-US" sz="1500" b="1" spc="-47" dirty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spc="-47" dirty="0" smtClean="0">
                <a:solidFill>
                  <a:srgbClr val="FF0000"/>
                </a:solidFill>
                <a:ea typeface="Source Han Sans KR Normal"/>
              </a:rPr>
              <a:t>중간발표</a:t>
            </a:r>
            <a:endParaRPr lang="en-US" sz="1500" b="1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98666" y="3253962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08.21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저장 모델 설계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67151" y="3288373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08.21 ~ 08.22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저장 관리 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시스템 구성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16062" y="5554748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08.22 ~ 08.24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적재 모듈 개발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28261" y="5541745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08.24 ~ 08.28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처리 시스템 설계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57656" y="5551217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08.29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처리 시스템 구성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350315" y="5519311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08.28 ~ 08.29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처리 시스템 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수행 모듈 개발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901897" y="5582878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08.25 ~ 08.29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분석 시스템 설계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99649" y="7756704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08.29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분석 시스템  구성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375467" y="7744162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08.29 ~ 08.30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분석 모듈 개발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442306" y="7719554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 08.30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분석 모듈 개선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33618" y="7686594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 08.22 ~ 08.23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시각화 요건 정의와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스토리보드 기획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6106" y="7658100"/>
            <a:ext cx="313069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 08.24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시각화 도구와</a:t>
            </a:r>
            <a:endParaRPr lang="en-US" altLang="ko-KR" sz="1500" spc="-47" dirty="0" smtClean="0">
              <a:ea typeface="Source Han Sans KR Norm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47" dirty="0" err="1" smtClean="0">
                <a:ea typeface="Source Han Sans KR Normal"/>
              </a:rPr>
              <a:t>기술선택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20838" y="9458587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 08.25 ~ 09.04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ea typeface="Source Han Sans KR Normal"/>
              </a:rPr>
              <a:t>분석 정보 시각화</a:t>
            </a:r>
            <a:endParaRPr lang="en-US" altLang="ko-KR" sz="1500" spc="-47" dirty="0" smtClean="0">
              <a:ea typeface="Source Han Sans KR Norm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59653" y="9462980"/>
            <a:ext cx="31306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spc="-47" dirty="0" smtClean="0">
                <a:ea typeface="Source Han Sans KR Normal"/>
              </a:rPr>
              <a:t> 09.05</a:t>
            </a:r>
          </a:p>
          <a:p>
            <a:pPr algn="ctr">
              <a:lnSpc>
                <a:spcPct val="150000"/>
              </a:lnSpc>
            </a:pPr>
            <a:r>
              <a:rPr lang="ko-KR" altLang="en-US" sz="1500" spc="-47" dirty="0" smtClean="0">
                <a:solidFill>
                  <a:srgbClr val="FF0000"/>
                </a:solidFill>
                <a:ea typeface="Source Han Sans KR Normal"/>
              </a:rPr>
              <a:t>최종 발표</a:t>
            </a:r>
            <a:endParaRPr lang="en-US" altLang="ko-KR" sz="1500" spc="-47" dirty="0" smtClean="0">
              <a:solidFill>
                <a:srgbClr val="FF0000"/>
              </a:solidFill>
              <a:ea typeface="Source Han Sans KR Normal"/>
            </a:endParaRPr>
          </a:p>
        </p:txBody>
      </p:sp>
      <p:sp>
        <p:nvSpPr>
          <p:cNvPr id="60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05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8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137"/>
            <a:ext cx="18376256" cy="103281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3977951" y="3660557"/>
            <a:ext cx="1220753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4. </a:t>
            </a:r>
            <a:r>
              <a:rPr lang="ko-KR" altLang="en-US" sz="4500" b="1" spc="-180" dirty="0" smtClean="0">
                <a:ea typeface="Nanum Myeongjo Bold"/>
              </a:rPr>
              <a:t>디렉토리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구조</a:t>
            </a:r>
            <a:endParaRPr lang="en-US" sz="4500" b="1" spc="-180" dirty="0">
              <a:ea typeface="Nanum Myeongjo 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48435" y="2905822"/>
            <a:ext cx="382937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b="1" spc="-180" dirty="0" smtClean="0">
                <a:ea typeface="Nanum Myeongjo Bold"/>
              </a:rPr>
              <a:t>CSS </a:t>
            </a:r>
            <a:r>
              <a:rPr lang="ko-KR" altLang="en-US" sz="2500" b="1" spc="-180" dirty="0" smtClean="0">
                <a:ea typeface="Nanum Myeongjo Bold"/>
              </a:rPr>
              <a:t>스타일 공통 파일 폴더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10400" y="3950394"/>
            <a:ext cx="2979584" cy="84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2500" b="1" spc="-180" dirty="0" smtClean="0">
                <a:ea typeface="Nanum Myeongjo Bold"/>
              </a:rPr>
              <a:t>이미지 공통 파일 폴더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9395" y="5055550"/>
            <a:ext cx="41148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2500" b="1" spc="-180" dirty="0" smtClean="0">
                <a:ea typeface="Nanum Myeongjo Bold"/>
              </a:rPr>
              <a:t>자바스크립트  공통  파일 폴더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566787" y="2880466"/>
            <a:ext cx="2979584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spc="-180" dirty="0" smtClean="0">
                <a:ea typeface="Nanum Myeongjo Bold"/>
              </a:rPr>
              <a:t>/static/</a:t>
            </a:r>
            <a:r>
              <a:rPr lang="en-US" altLang="ko-KR" sz="2500" spc="-180" dirty="0" err="1" smtClean="0">
                <a:ea typeface="Nanum Myeongjo Bold"/>
              </a:rPr>
              <a:t>css</a:t>
            </a:r>
            <a:endParaRPr lang="en-US" altLang="ko-KR" sz="2500" spc="-180" dirty="0" smtClean="0">
              <a:ea typeface="Nanum Myeongjo 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546659" y="3939288"/>
            <a:ext cx="2979584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spc="-180" dirty="0" smtClean="0">
                <a:ea typeface="Nanum Myeongjo Bold"/>
              </a:rPr>
              <a:t>/static/images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546659" y="5122931"/>
            <a:ext cx="2979584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spc="-180" dirty="0" smtClean="0">
                <a:ea typeface="Nanum Myeongjo Bold"/>
              </a:rPr>
              <a:t>/static/</a:t>
            </a:r>
            <a:r>
              <a:rPr lang="en-US" altLang="ko-KR" sz="2500" spc="-180" dirty="0" err="1" smtClean="0">
                <a:ea typeface="Nanum Myeongjo Bold"/>
              </a:rPr>
              <a:t>js</a:t>
            </a:r>
            <a:endParaRPr lang="en-US" altLang="ko-KR" sz="2500" spc="-180" dirty="0" smtClean="0">
              <a:ea typeface="Nanum Myeongjo Bold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10400" y="1805926"/>
            <a:ext cx="2979584" cy="859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3000" b="1" spc="-180" dirty="0" err="1" smtClean="0">
                <a:solidFill>
                  <a:schemeClr val="bg1"/>
                </a:solidFill>
                <a:ea typeface="Nanum Myeongjo Bold"/>
              </a:rPr>
              <a:t>대분류</a:t>
            </a:r>
            <a:endParaRPr lang="en-US" altLang="ko-KR" sz="3000" b="1" spc="-180" dirty="0" smtClean="0">
              <a:solidFill>
                <a:schemeClr val="bg1"/>
              </a:solidFill>
              <a:ea typeface="Nanum Myeongjo Bold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641416" y="1737921"/>
            <a:ext cx="2979584" cy="859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3000" b="1" spc="-180" dirty="0" err="1" smtClean="0">
                <a:solidFill>
                  <a:schemeClr val="bg1"/>
                </a:solidFill>
                <a:ea typeface="Nanum Myeongjo Bold"/>
              </a:rPr>
              <a:t>디렉토리명</a:t>
            </a:r>
            <a:endParaRPr lang="en-US" altLang="ko-KR" sz="3000" b="1" spc="-180" dirty="0" smtClean="0">
              <a:solidFill>
                <a:schemeClr val="bg1"/>
              </a:solidFill>
              <a:ea typeface="Nanum Myeongjo Bol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53873" y="6232406"/>
            <a:ext cx="2979584" cy="84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2500" b="1" spc="-180" dirty="0" err="1" smtClean="0">
                <a:ea typeface="Nanum Myeongjo Bold"/>
              </a:rPr>
              <a:t>메인화면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87003" y="7386175"/>
            <a:ext cx="2979584" cy="84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ko-KR" altLang="en-US" sz="2500" b="1" spc="-180" dirty="0" err="1" smtClean="0">
                <a:ea typeface="Nanum Myeongjo Bold"/>
              </a:rPr>
              <a:t>추천화면</a:t>
            </a:r>
            <a:endParaRPr lang="en-US" altLang="ko-KR" sz="2500" b="1" spc="-180" dirty="0" smtClean="0">
              <a:ea typeface="Nanum Myeongj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641416" y="6232406"/>
            <a:ext cx="2979584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spc="-180" dirty="0" smtClean="0">
                <a:ea typeface="Nanum Myeongjo Bold"/>
              </a:rPr>
              <a:t>/templates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98500" y="7291839"/>
            <a:ext cx="2979584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2500" spc="-180" dirty="0" smtClean="0">
                <a:ea typeface="Nanum Myeongjo Bold"/>
              </a:rPr>
              <a:t>/templates</a:t>
            </a:r>
          </a:p>
        </p:txBody>
      </p:sp>
      <p:sp>
        <p:nvSpPr>
          <p:cNvPr id="62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06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5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6"/>
            <a:ext cx="18287999" cy="10278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71441" y="4635983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5. </a:t>
            </a:r>
            <a:r>
              <a:rPr lang="ko-KR" altLang="en-US" sz="4500" b="1" spc="-180" dirty="0" smtClean="0">
                <a:ea typeface="Nanum Myeongjo Bold"/>
              </a:rPr>
              <a:t>개발 환경</a:t>
            </a:r>
            <a:endParaRPr lang="en-US" sz="4500" b="1" spc="-180" dirty="0">
              <a:ea typeface="Nanum Myeongjo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8951" y="1860610"/>
            <a:ext cx="6261388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000" spc="-47" dirty="0" smtClean="0">
                <a:solidFill>
                  <a:schemeClr val="bg1"/>
                </a:solidFill>
                <a:ea typeface="Source Han Sans KR Normal"/>
              </a:rPr>
              <a:t>Tool</a:t>
            </a:r>
            <a:endParaRPr lang="en-US" sz="5000" spc="-47" dirty="0">
              <a:solidFill>
                <a:schemeClr val="bg1"/>
              </a:solidFill>
              <a:ea typeface="Source Han Sans KR Norm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6972668"/>
            <a:ext cx="6261388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000" spc="-47" dirty="0" smtClean="0">
                <a:solidFill>
                  <a:schemeClr val="bg1"/>
                </a:solidFill>
                <a:ea typeface="Source Han Sans KR Normal"/>
              </a:rPr>
              <a:t>Technic</a:t>
            </a:r>
            <a:endParaRPr lang="en-US" sz="5000" spc="-47" dirty="0">
              <a:solidFill>
                <a:schemeClr val="bg1"/>
              </a:solidFill>
              <a:ea typeface="Source Han Sans KR Normal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07</a:t>
            </a:r>
            <a:endParaRPr lang="en-US" sz="2000" spc="-47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96094" y="2124606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Jupyter</a:t>
            </a:r>
            <a:r>
              <a:rPr lang="en-US" sz="2000" spc="-47" dirty="0" smtClean="0">
                <a:ea typeface="Source Han Sans KR Normal"/>
              </a:rPr>
              <a:t> notebook V 6.3.0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20400" y="2197418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Flask V 1.1.2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09291" y="3704654"/>
            <a:ext cx="62613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Pyshon</a:t>
            </a:r>
            <a:r>
              <a:rPr lang="en-US" sz="2000" spc="-47" dirty="0" smtClean="0">
                <a:ea typeface="Source Han Sans KR Normal"/>
              </a:rPr>
              <a:t> V 3.8.8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20400" y="9191041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Jquery</a:t>
            </a:r>
            <a:r>
              <a:rPr lang="en-US" sz="2000" spc="-47" dirty="0" smtClean="0">
                <a:ea typeface="Source Han Sans KR Normal"/>
              </a:rPr>
              <a:t> V 3.7.0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6282" y="7185372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Mysql</a:t>
            </a:r>
            <a:r>
              <a:rPr lang="en-US" sz="2000" spc="-47" dirty="0" smtClean="0">
                <a:ea typeface="Source Han Sans KR Normal"/>
              </a:rPr>
              <a:t> V 8.0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39200" y="9225639"/>
            <a:ext cx="62613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starUML</a:t>
            </a:r>
            <a:r>
              <a:rPr lang="en-US" sz="2000" spc="-47" dirty="0" smtClean="0">
                <a:ea typeface="Source Han Sans KR Normal"/>
              </a:rPr>
              <a:t> V 5.0.2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400" y="7202518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HTML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3164" y="7237116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CSS</a:t>
            </a:r>
            <a:endParaRPr lang="en-US" sz="2000" spc="-47" dirty="0">
              <a:ea typeface="Source Han Sans KR Norm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9277383"/>
            <a:ext cx="6261388" cy="41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smtClean="0">
                <a:ea typeface="Source Han Sans KR Normal"/>
              </a:rPr>
              <a:t>JS</a:t>
            </a:r>
            <a:endParaRPr lang="en-US" sz="2000" spc="-47" dirty="0">
              <a:ea typeface="Source Han Sans KR Normal"/>
            </a:endParaRPr>
          </a:p>
        </p:txBody>
      </p:sp>
      <p:pic>
        <p:nvPicPr>
          <p:cNvPr id="1028" name="Picture 4" descr="https://o.remove.bg/downloads/b181d1a1-af44-4afc-ab71-155f7f6d67fc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216" y="2486582"/>
            <a:ext cx="17430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77000" y="3949801"/>
            <a:ext cx="62613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-47" dirty="0" err="1" smtClean="0">
                <a:ea typeface="Source Han Sans KR Normal"/>
              </a:rPr>
              <a:t>spyder</a:t>
            </a:r>
            <a:r>
              <a:rPr lang="en-US" sz="2000" spc="-47" dirty="0" smtClean="0">
                <a:ea typeface="Source Han Sans KR Normal"/>
              </a:rPr>
              <a:t> V 4.2.5</a:t>
            </a:r>
            <a:endParaRPr lang="en-US" sz="2000" spc="-47" dirty="0">
              <a:ea typeface="Source Han Sans KR Normal"/>
            </a:endParaRPr>
          </a:p>
        </p:txBody>
      </p:sp>
    </p:spTree>
    <p:extLst>
      <p:ext uri="{BB962C8B-B14F-4D97-AF65-F5344CB8AC3E}">
        <p14:creationId xmlns:p14="http://schemas.microsoft.com/office/powerpoint/2010/main" val="39287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04" y="-77241"/>
            <a:ext cx="18303065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038600" y="3805478"/>
            <a:ext cx="12207535" cy="19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>
                <a:ea typeface="Nanum Myeongjo Bold"/>
              </a:rPr>
              <a:t>6</a:t>
            </a:r>
            <a:r>
              <a:rPr lang="en-US" altLang="ko-KR" sz="4500" b="1" spc="-180" dirty="0" smtClean="0">
                <a:ea typeface="Nanum Myeongjo Bold"/>
              </a:rPr>
              <a:t>. </a:t>
            </a:r>
            <a:r>
              <a:rPr lang="ko-KR" altLang="en-US" sz="4500" b="1" spc="-180" dirty="0" smtClean="0">
                <a:ea typeface="Nanum Myeongjo Bold"/>
              </a:rPr>
              <a:t>데이터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분석 절차</a:t>
            </a: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4709633" y="2304307"/>
            <a:ext cx="3367567" cy="1250874"/>
          </a:xfrm>
          <a:prstGeom prst="homePlat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데이터 수집</a:t>
            </a:r>
            <a:endParaRPr lang="ko-KR" altLang="en-US" sz="28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7417633" y="2304307"/>
            <a:ext cx="3936167" cy="1250874"/>
          </a:xfrm>
          <a:prstGeom prst="chevr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데이터 처리 및</a:t>
            </a:r>
            <a:endParaRPr lang="en-US" altLang="ko-KR" sz="28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저장</a:t>
            </a:r>
            <a:endParaRPr lang="ko-KR" altLang="en-US" sz="28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0722531" y="2304307"/>
            <a:ext cx="3603069" cy="1250874"/>
          </a:xfrm>
          <a:prstGeom prst="chevr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데이터 분석</a:t>
            </a:r>
            <a:endParaRPr lang="ko-KR" altLang="en-US" sz="28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8" name="톱니 모양의 오른쪽 화살표 27"/>
          <p:cNvSpPr/>
          <p:nvPr/>
        </p:nvSpPr>
        <p:spPr>
          <a:xfrm>
            <a:off x="13639800" y="1625307"/>
            <a:ext cx="4490135" cy="2590800"/>
          </a:xfrm>
          <a:prstGeom prst="notchedRightArrow">
            <a:avLst>
              <a:gd name="adj1" fmla="val 50000"/>
              <a:gd name="adj2" fmla="val 49221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데이터 시각화</a:t>
            </a:r>
            <a:endParaRPr lang="ko-KR" altLang="en-US" sz="28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09634" y="3581821"/>
            <a:ext cx="2806122" cy="45334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날씨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 </a:t>
            </a:r>
            <a:r>
              <a:rPr lang="en-US" altLang="ko-KR" sz="2000" dirty="0" err="1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openweathermap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API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공공데이터</a:t>
            </a: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포털</a:t>
            </a:r>
            <a:endParaRPr lang="en-US" altLang="ko-KR" sz="20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날씨에 따른 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네이버 블로그</a:t>
            </a:r>
            <a:endParaRPr lang="en-US" altLang="ko-KR" sz="20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520978" y="3568827"/>
            <a:ext cx="3201553" cy="45334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사용하는 열만 추출 후 </a:t>
            </a:r>
            <a:endParaRPr lang="en-US" altLang="ko-KR" sz="20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csv</a:t>
            </a: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로 저장</a:t>
            </a:r>
            <a:endParaRPr lang="en-US" altLang="ko-KR" sz="2000" dirty="0" smtClean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날씨에 따른 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형태소 분석 후 음식 데이터와 결합하여 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csv </a:t>
            </a: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저장</a:t>
            </a:r>
            <a:endParaRPr lang="ko-KR" altLang="en-US" sz="20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22531" y="3581821"/>
            <a:ext cx="3076163" cy="45334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날씨에 따른 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형태소 분석 및 빈도수 측정</a:t>
            </a:r>
            <a:endParaRPr lang="ko-KR" altLang="en-US" sz="20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785625" y="3555181"/>
            <a:ext cx="3076163" cy="45334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날씨에 따른 음식 데이터</a:t>
            </a:r>
            <a:r>
              <a:rPr lang="en-US" altLang="ko-KR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워드 </a:t>
            </a:r>
            <a:r>
              <a:rPr lang="ko-KR" altLang="en-US" sz="2000" dirty="0" err="1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클라우드로</a:t>
            </a:r>
            <a:r>
              <a:rPr lang="ko-KR" altLang="en-US" sz="2000" dirty="0" smtClean="0">
                <a:solidFill>
                  <a:schemeClr val="tx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표현</a:t>
            </a:r>
            <a:endParaRPr lang="ko-KR" altLang="en-US" sz="2000" dirty="0">
              <a:solidFill>
                <a:schemeClr val="tx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08</a:t>
            </a:r>
            <a:endParaRPr lang="en-US" sz="2000" spc="-47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55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3065" cy="10287000"/>
          </a:xfrm>
          <a:prstGeom prst="rect">
            <a:avLst/>
          </a:prstGeom>
        </p:spPr>
      </p:pic>
      <p:sp>
        <p:nvSpPr>
          <p:cNvPr id="34" name="TextBox 15"/>
          <p:cNvSpPr txBox="1"/>
          <p:nvPr/>
        </p:nvSpPr>
        <p:spPr>
          <a:xfrm>
            <a:off x="15621000" y="9744901"/>
            <a:ext cx="4393625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spc="-47" dirty="0" smtClean="0">
                <a:latin typeface="+mn-ea"/>
              </a:rPr>
              <a:t>09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963903" y="2067201"/>
            <a:ext cx="12207535" cy="60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7. </a:t>
            </a:r>
            <a:r>
              <a:rPr lang="ko-KR" altLang="en-US" sz="4500" b="1" spc="-180" dirty="0" smtClean="0">
                <a:ea typeface="Nanum Myeongjo Bold"/>
              </a:rPr>
              <a:t>데이터 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다루는 과정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ko-KR" altLang="en-US" sz="4500" b="1" spc="-180" dirty="0" smtClean="0">
                <a:ea typeface="Nanum Myeongjo Bold"/>
              </a:rPr>
              <a:t>데이터 수집</a:t>
            </a:r>
            <a:endParaRPr lang="en-US" altLang="ko-KR" sz="4500" b="1" spc="-180" dirty="0" smtClean="0">
              <a:ea typeface="Nanum Myeongjo Bold"/>
            </a:endParaRPr>
          </a:p>
          <a:p>
            <a:pPr marL="0" lvl="0" indent="0" algn="ctr">
              <a:lnSpc>
                <a:spcPts val="7920"/>
              </a:lnSpc>
            </a:pPr>
            <a:r>
              <a:rPr lang="en-US" altLang="ko-KR" sz="4500" b="1" spc="-180" dirty="0" smtClean="0">
                <a:ea typeface="Nanum Myeongjo Bold"/>
              </a:rPr>
              <a:t>(</a:t>
            </a:r>
            <a:r>
              <a:rPr lang="ko-KR" altLang="en-US" sz="4500" b="1" spc="-180" dirty="0" smtClean="0">
                <a:ea typeface="Nanum Myeongjo Bold"/>
              </a:rPr>
              <a:t>날씨</a:t>
            </a:r>
            <a:r>
              <a:rPr lang="en-US" altLang="ko-KR" sz="4500" b="1" spc="-180" dirty="0" smtClean="0">
                <a:ea typeface="Nanum Myeongjo Bold"/>
              </a:rPr>
              <a:t>)</a:t>
            </a:r>
          </a:p>
          <a:p>
            <a:pPr marL="0" lvl="0" indent="0" algn="ctr">
              <a:lnSpc>
                <a:spcPts val="7920"/>
              </a:lnSpc>
            </a:pPr>
            <a:endParaRPr lang="en-US" altLang="ko-KR" sz="4500" b="1" spc="-180" dirty="0" smtClean="0">
              <a:ea typeface="Nanum Myeongjo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89607" y="1603955"/>
            <a:ext cx="4288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사용자가 웹 페이지에 접속하면</a:t>
            </a:r>
            <a:endParaRPr lang="en-US" altLang="ko-KR" dirty="0" smtClean="0"/>
          </a:p>
          <a:p>
            <a:r>
              <a:rPr lang="en-US" altLang="ko-KR" dirty="0" smtClean="0"/>
              <a:t>Jsonip.com</a:t>
            </a:r>
            <a:r>
              <a:rPr lang="ko-KR" altLang="en-US" dirty="0" smtClean="0"/>
              <a:t>으로 부터 </a:t>
            </a:r>
            <a:r>
              <a:rPr lang="ko-KR" altLang="en-US" dirty="0" smtClean="0">
                <a:solidFill>
                  <a:srgbClr val="FF0000"/>
                </a:solidFill>
              </a:rPr>
              <a:t>사용자 </a:t>
            </a:r>
            <a:r>
              <a:rPr lang="en-US" altLang="ko-KR" dirty="0" err="1" smtClean="0">
                <a:solidFill>
                  <a:srgbClr val="FF0000"/>
                </a:solidFill>
              </a:rPr>
              <a:t>ip</a:t>
            </a:r>
            <a:r>
              <a:rPr lang="ko-KR" altLang="en-US" dirty="0" smtClean="0">
                <a:solidFill>
                  <a:srgbClr val="FF0000"/>
                </a:solidFill>
              </a:rPr>
              <a:t>를 얻어  </a:t>
            </a:r>
            <a:r>
              <a:rPr lang="en-US" altLang="ko-KR" dirty="0" smtClean="0">
                <a:solidFill>
                  <a:srgbClr val="FF0000"/>
                </a:solidFill>
              </a:rPr>
              <a:t>ajax</a:t>
            </a:r>
            <a:r>
              <a:rPr lang="ko-KR" altLang="en-US" dirty="0" smtClean="0">
                <a:solidFill>
                  <a:srgbClr val="FF0000"/>
                </a:solidFill>
              </a:rPr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flask</a:t>
            </a:r>
            <a:r>
              <a:rPr lang="ko-KR" altLang="en-US" dirty="0" smtClean="0">
                <a:solidFill>
                  <a:srgbClr val="FF0000"/>
                </a:solidFill>
              </a:rPr>
              <a:t>에 전송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날씨 데이터를 받아</a:t>
            </a:r>
            <a:endParaRPr lang="en-US" altLang="ko-KR" dirty="0" smtClean="0"/>
          </a:p>
          <a:p>
            <a:r>
              <a:rPr lang="ko-KR" altLang="en-US" dirty="0" smtClean="0"/>
              <a:t>날씨 코드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 아이콘 코드를 추출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3589606" y="1485900"/>
            <a:ext cx="4288611" cy="14999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71450"/>
            <a:ext cx="8668960" cy="519501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426" y="5737913"/>
            <a:ext cx="6389881" cy="336798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4496" y="5737913"/>
            <a:ext cx="3150579" cy="350196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427697" y="6571128"/>
            <a:ext cx="342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OpenWeather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에서 지원하는 </a:t>
            </a:r>
            <a:r>
              <a:rPr lang="ko-KR" altLang="en-US" dirty="0" err="1" smtClean="0"/>
              <a:t>번역체가</a:t>
            </a:r>
            <a:r>
              <a:rPr lang="ko-KR" altLang="en-US" dirty="0" smtClean="0"/>
              <a:t> 좋지 않아 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날씨 코드 별로 날씨를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라벨링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321347" y="6362700"/>
            <a:ext cx="3496466" cy="1524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539557" y="6119033"/>
            <a:ext cx="973313" cy="2177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7"/>
          </p:cNvCxnSpPr>
          <p:nvPr/>
        </p:nvCxnSpPr>
        <p:spPr>
          <a:xfrm flipV="1">
            <a:off x="13370332" y="5236260"/>
            <a:ext cx="1274019" cy="91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616" y="4183389"/>
            <a:ext cx="1540768" cy="9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1223</Words>
  <Application>Microsoft Office PowerPoint</Application>
  <PresentationFormat>사용자 지정</PresentationFormat>
  <Paragraphs>399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Calibri</vt:lpstr>
      <vt:lpstr>Source Han Sans KR Normal</vt:lpstr>
      <vt:lpstr>맑은 고딕</vt:lpstr>
      <vt:lpstr>Nanum Myeongjo Bold</vt:lpstr>
      <vt:lpstr>Arial</vt:lpstr>
      <vt:lpstr>Source Han Sans KR Medium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MYCOM</dc:creator>
  <cp:lastModifiedBy>407-16</cp:lastModifiedBy>
  <cp:revision>133</cp:revision>
  <dcterms:created xsi:type="dcterms:W3CDTF">2006-08-16T00:00:00Z</dcterms:created>
  <dcterms:modified xsi:type="dcterms:W3CDTF">2023-09-05T03:07:26Z</dcterms:modified>
  <dc:identifier>DAFrwgXy9LA</dc:identifier>
</cp:coreProperties>
</file>